
<file path=[Content_Types].xml><?xml version="1.0" encoding="utf-8"?>
<Types xmlns="http://schemas.openxmlformats.org/package/2006/content-types">
  <Default Extension="xml" ContentType="application/xml"/>
  <Default Extension="jpeg" ContentType="image/jpeg"/>
  <Default Extension="tiff" ContentType="image/tiff"/>
  <Default Extension="mp4" ContentType="video/mp4"/>
  <Default Extension="emf" ContentType="image/x-emf"/>
  <Default Extension="rels" ContentType="application/vnd.openxmlformats-package.relationships+xml"/>
  <Default Extension="png" ContentType="image/p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4"/>
  </p:sldMasterIdLst>
  <p:notesMasterIdLst>
    <p:notesMasterId r:id="rId37"/>
  </p:notesMasterIdLst>
  <p:handoutMasterIdLst>
    <p:handoutMasterId r:id="rId38"/>
  </p:handoutMasterIdLst>
  <p:sldIdLst>
    <p:sldId id="1352" r:id="rId5"/>
    <p:sldId id="1317" r:id="rId6"/>
    <p:sldId id="1318" r:id="rId7"/>
    <p:sldId id="1319" r:id="rId8"/>
    <p:sldId id="1320" r:id="rId9"/>
    <p:sldId id="1324" r:id="rId10"/>
    <p:sldId id="1325" r:id="rId11"/>
    <p:sldId id="1326" r:id="rId12"/>
    <p:sldId id="1327" r:id="rId13"/>
    <p:sldId id="1329" r:id="rId14"/>
    <p:sldId id="1330" r:id="rId15"/>
    <p:sldId id="1331" r:id="rId16"/>
    <p:sldId id="1332" r:id="rId17"/>
    <p:sldId id="1333" r:id="rId18"/>
    <p:sldId id="1334" r:id="rId19"/>
    <p:sldId id="1335" r:id="rId20"/>
    <p:sldId id="1336" r:id="rId21"/>
    <p:sldId id="1337" r:id="rId22"/>
    <p:sldId id="1338" r:id="rId23"/>
    <p:sldId id="1339" r:id="rId24"/>
    <p:sldId id="1340" r:id="rId25"/>
    <p:sldId id="1341" r:id="rId26"/>
    <p:sldId id="1342" r:id="rId27"/>
    <p:sldId id="1343" r:id="rId28"/>
    <p:sldId id="1344" r:id="rId29"/>
    <p:sldId id="1345" r:id="rId30"/>
    <p:sldId id="1346" r:id="rId31"/>
    <p:sldId id="1347" r:id="rId32"/>
    <p:sldId id="1348" r:id="rId33"/>
    <p:sldId id="1349" r:id="rId34"/>
    <p:sldId id="1353" r:id="rId35"/>
    <p:sldId id="1350" r:id="rId36"/>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White Template" id="{5B0B8DFF-57E5-4D4B-BA72-542DF84B8E2F}">
          <p14:sldIdLst>
            <p14:sldId id="1352"/>
            <p14:sldId id="1317"/>
            <p14:sldId id="1318"/>
            <p14:sldId id="1319"/>
            <p14:sldId id="1320"/>
            <p14:sldId id="1324"/>
            <p14:sldId id="1325"/>
            <p14:sldId id="1326"/>
            <p14:sldId id="1327"/>
            <p14:sldId id="1329"/>
            <p14:sldId id="1330"/>
            <p14:sldId id="1331"/>
            <p14:sldId id="1332"/>
            <p14:sldId id="1333"/>
            <p14:sldId id="1334"/>
            <p14:sldId id="1335"/>
            <p14:sldId id="1336"/>
            <p14:sldId id="1337"/>
            <p14:sldId id="1338"/>
            <p14:sldId id="1339"/>
            <p14:sldId id="1340"/>
            <p14:sldId id="1341"/>
            <p14:sldId id="1342"/>
            <p14:sldId id="1343"/>
            <p14:sldId id="1344"/>
            <p14:sldId id="1345"/>
            <p14:sldId id="1346"/>
            <p14:sldId id="1347"/>
            <p14:sldId id="1348"/>
            <p14:sldId id="1349"/>
            <p14:sldId id="1353"/>
            <p14:sldId id="1350"/>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cmAuthor>
  <p:cmAuthor id="3" name="Mary Feil-Jacobs" initials="MF" lastIdx="22" clrIdx="3">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6F6F6"/>
    <a:srgbClr val="0078D7"/>
    <a:srgbClr val="525252"/>
    <a:srgbClr val="FFFFFF"/>
    <a:srgbClr val="B4009E"/>
    <a:srgbClr val="E3008C"/>
    <a:srgbClr val="107C10"/>
    <a:srgbClr val="004B50"/>
    <a:srgbClr val="D83B01"/>
    <a:srgbClr val="5C005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autoAdjust="0"/>
    <p:restoredTop sz="95897" autoAdjust="0"/>
  </p:normalViewPr>
  <p:slideViewPr>
    <p:cSldViewPr>
      <p:cViewPr varScale="1">
        <p:scale>
          <a:sx n="123" d="100"/>
          <a:sy n="123" d="100"/>
        </p:scale>
        <p:origin x="1640" y="200"/>
      </p:cViewPr>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00" d="100"/>
        <a:sy n="100" d="100"/>
      </p:scale>
      <p:origin x="0" y="0"/>
    </p:cViewPr>
  </p:sorterViewPr>
  <p:notesViewPr>
    <p:cSldViewPr showGuides="1">
      <p:cViewPr varScale="1">
        <p:scale>
          <a:sx n="83" d="100"/>
          <a:sy n="83" d="100"/>
        </p:scale>
        <p:origin x="3930" y="9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 Target="slides/slide1.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9" Type="http://schemas.openxmlformats.org/officeDocument/2006/relationships/slide" Target="slides/slide5.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37" Type="http://schemas.openxmlformats.org/officeDocument/2006/relationships/notesMaster" Target="notesMasters/notesMaster1.xml"/><Relationship Id="rId38" Type="http://schemas.openxmlformats.org/officeDocument/2006/relationships/handoutMaster" Target="handoutMasters/handoutMaster1.xml"/><Relationship Id="rId39" Type="http://schemas.openxmlformats.org/officeDocument/2006/relationships/commentAuthors" Target="commentAuthors.xml"/><Relationship Id="rId40" Type="http://schemas.openxmlformats.org/officeDocument/2006/relationships/presProps" Target="presProps.xml"/><Relationship Id="rId41" Type="http://schemas.openxmlformats.org/officeDocument/2006/relationships/viewProps" Target="viewProps.xml"/><Relationship Id="rId42" Type="http://schemas.openxmlformats.org/officeDocument/2006/relationships/theme" Target="theme/theme1.xml"/><Relationship Id="rId43"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8ED9401-EE8D-4EE1-B291-5BF7DCDA3C5A}" type="datetime8">
              <a:rPr lang="en-US" smtClean="0">
                <a:latin typeface="Segoe UI" pitchFamily="34" charset="0"/>
              </a:rPr>
              <a:t>3/14/17 2:38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61B0BD91-A332-4638-9D55-E1550E13BA63}" type="datetime8">
              <a:rPr lang="en-US" smtClean="0"/>
              <a:t>3/14/17 2:38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 know what we want how do we get there? Let’s talk about the state of mobile</a:t>
            </a:r>
            <a:r>
              <a:rPr lang="en-US" baseline="0" dirty="0"/>
              <a:t> development.</a:t>
            </a:r>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2</a:t>
            </a:fld>
            <a:endParaRPr lang="en-US"/>
          </a:p>
        </p:txBody>
      </p:sp>
    </p:spTree>
    <p:extLst>
      <p:ext uri="{BB962C8B-B14F-4D97-AF65-F5344CB8AC3E}">
        <p14:creationId xmlns:p14="http://schemas.microsoft.com/office/powerpoint/2010/main" val="4059220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a:xfrm>
            <a:off x="0" y="0"/>
            <a:ext cx="2971800" cy="458788"/>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rPr>
              <a:t>Build 2015</a:t>
            </a: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a:xfrm>
            <a:off x="0" y="8685213"/>
            <a:ext cx="2971800" cy="458787"/>
          </a:xfrm>
          <a:prstGeom prst="rect">
            <a:avLst/>
          </a:prstGeom>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a:xfrm>
            <a:off x="3884613" y="0"/>
            <a:ext cx="2971800" cy="458788"/>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3/14/17 2:38 PM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a:xfrm>
            <a:off x="3884613" y="8685213"/>
            <a:ext cx="2971800" cy="458787"/>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28</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951237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3/14/17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32</a:t>
            </a:fld>
            <a:endParaRPr lang="en-US" dirty="0"/>
          </a:p>
        </p:txBody>
      </p:sp>
    </p:spTree>
    <p:extLst>
      <p:ext uri="{BB962C8B-B14F-4D97-AF65-F5344CB8AC3E}">
        <p14:creationId xmlns:p14="http://schemas.microsoft.com/office/powerpoint/2010/main" val="15997483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Multiple</a:t>
            </a:r>
            <a:r>
              <a:rPr lang="en-US" baseline="0" dirty="0"/>
              <a:t> Teams</a:t>
            </a:r>
          </a:p>
          <a:p>
            <a:pPr marL="171450" indent="-171450">
              <a:buFont typeface="Arial" panose="020B0604020202020204" pitchFamily="34" charset="0"/>
              <a:buChar char="•"/>
            </a:pPr>
            <a:r>
              <a:rPr lang="en-US" baseline="0" dirty="0"/>
              <a:t>Multiple Code Bases</a:t>
            </a:r>
          </a:p>
          <a:p>
            <a:pPr marL="171450" indent="-171450">
              <a:buFont typeface="Arial" panose="020B0604020202020204" pitchFamily="34" charset="0"/>
              <a:buChar char="•"/>
            </a:pPr>
            <a:r>
              <a:rPr lang="en-US" baseline="0" dirty="0"/>
              <a:t>Expensive &amp; Slow</a:t>
            </a:r>
          </a:p>
          <a:p>
            <a:pPr marL="171450" indent="-171450">
              <a:buFont typeface="Arial" panose="020B0604020202020204" pitchFamily="34" charset="0"/>
              <a:buChar char="•"/>
            </a:pPr>
            <a:r>
              <a:rPr lang="en-US" baseline="0" dirty="0"/>
              <a:t>Positive = Great apps delivered to user’s platform</a:t>
            </a:r>
          </a:p>
          <a:p>
            <a:pPr marL="171450" indent="-171450">
              <a:buFont typeface="Arial" panose="020B0604020202020204" pitchFamily="34" charset="0"/>
              <a:buChar char="•"/>
            </a:pPr>
            <a:r>
              <a:rPr lang="en-US" baseline="0" dirty="0"/>
              <a:t>Negative = Development hampered by multiple code bases &amp; fragmentation</a:t>
            </a:r>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5097B6B-FF96-F443-AED4-FFB28983C4F8}"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1517046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Unhappy Users</a:t>
            </a:r>
          </a:p>
          <a:p>
            <a:pPr marL="171450" indent="-171450">
              <a:buFont typeface="Arial" panose="020B0604020202020204" pitchFamily="34" charset="0"/>
              <a:buChar char="•"/>
            </a:pPr>
            <a:r>
              <a:rPr lang="en-US" dirty="0"/>
              <a:t>Unhappy</a:t>
            </a:r>
            <a:r>
              <a:rPr lang="en-US" baseline="0" dirty="0"/>
              <a:t> Developers</a:t>
            </a:r>
          </a:p>
          <a:p>
            <a:pPr marL="171450" indent="-171450">
              <a:buFont typeface="Arial" panose="020B0604020202020204" pitchFamily="34" charset="0"/>
              <a:buChar char="•"/>
            </a:pPr>
            <a:r>
              <a:rPr lang="en-US" baseline="0" dirty="0"/>
              <a:t>Increase in Abandoned Apps</a:t>
            </a:r>
          </a:p>
          <a:p>
            <a:pPr marL="171450" indent="-171450">
              <a:buFont typeface="Arial" panose="020B0604020202020204" pitchFamily="34" charset="0"/>
              <a:buChar char="•"/>
            </a:pPr>
            <a:r>
              <a:rPr lang="en-US" baseline="0" dirty="0"/>
              <a:t>Limited to what is implemented</a:t>
            </a:r>
            <a:endParaRPr lang="en-US" dirty="0"/>
          </a:p>
          <a:p>
            <a:endParaRPr lang="en-US" dirty="0"/>
          </a:p>
        </p:txBody>
      </p:sp>
      <p:sp>
        <p:nvSpPr>
          <p:cNvPr id="4" name="Footer Placeholder 3"/>
          <p:cNvSpPr>
            <a:spLocks noGrp="1"/>
          </p:cNvSpPr>
          <p:nvPr>
            <p:ph type="ftr" sz="quarter" idx="10"/>
          </p:nvPr>
        </p:nvSpPr>
        <p:spPr>
          <a:xfrm>
            <a:off x="0" y="8685213"/>
            <a:ext cx="2971800" cy="458787"/>
          </a:xfrm>
          <a:prstGeom prst="rect">
            <a:avLst/>
          </a:prstGeom>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a:xfrm>
            <a:off x="3884613" y="0"/>
            <a:ext cx="2971800" cy="458788"/>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E74353ED-ACB2-44BF-A903-985B0AF962B7}" type="datetime1">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3/14/17</a:t>
            </a:fld>
            <a:endParaRPr kumimoji="0" lang="en-US" sz="1800" b="0" i="0" u="none" strike="noStrike" kern="0" cap="none" spc="0" normalizeH="0" baseline="0" noProof="0" dirty="0">
              <a:ln>
                <a:noFill/>
              </a:ln>
              <a:solidFill>
                <a:sysClr val="windowText" lastClr="000000"/>
              </a:solidFill>
              <a:effectLst/>
              <a:uLnTx/>
              <a:uFillTx/>
            </a:endParaRPr>
          </a:p>
        </p:txBody>
      </p:sp>
      <p:sp>
        <p:nvSpPr>
          <p:cNvPr id="6" name="Slide Number Placeholder 5"/>
          <p:cNvSpPr>
            <a:spLocks noGrp="1"/>
          </p:cNvSpPr>
          <p:nvPr>
            <p:ph type="sldNum" sz="quarter" idx="12"/>
          </p:nvPr>
        </p:nvSpPr>
        <p:spPr>
          <a:xfrm>
            <a:off x="3884613" y="8685213"/>
            <a:ext cx="2971800" cy="458787"/>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1339285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solidFill>
                  <a:prstClr val="black"/>
                </a:solidFill>
              </a:rPr>
              <a:t>Build 2015</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3/14/17 2:38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5</a:t>
            </a:fld>
            <a:endParaRPr lang="en-US" dirty="0">
              <a:solidFill>
                <a:prstClr val="black"/>
              </a:solidFill>
            </a:endParaRPr>
          </a:p>
        </p:txBody>
      </p:sp>
    </p:spTree>
    <p:extLst>
      <p:ext uri="{BB962C8B-B14F-4D97-AF65-F5344CB8AC3E}">
        <p14:creationId xmlns:p14="http://schemas.microsoft.com/office/powerpoint/2010/main" val="6729026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 know what we want how do we get there? Let’s talk about the state of mobile</a:t>
            </a:r>
            <a:r>
              <a:rPr lang="en-US" baseline="0" dirty="0"/>
              <a:t> development.</a:t>
            </a:r>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6</a:t>
            </a:fld>
            <a:endParaRPr lang="en-US"/>
          </a:p>
        </p:txBody>
      </p:sp>
    </p:spTree>
    <p:extLst>
      <p:ext uri="{BB962C8B-B14F-4D97-AF65-F5344CB8AC3E}">
        <p14:creationId xmlns:p14="http://schemas.microsoft.com/office/powerpoint/2010/main" val="12662602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Many popular</a:t>
            </a:r>
            <a:r>
              <a:rPr lang="en-US" baseline="0"/>
              <a:t> and powerful </a:t>
            </a:r>
            <a:r>
              <a:rPr lang="en-US"/>
              <a:t>game engines already leveraging</a:t>
            </a:r>
            <a:r>
              <a:rPr lang="en-US" baseline="0"/>
              <a:t> </a:t>
            </a:r>
            <a:r>
              <a:rPr lang="en-US"/>
              <a:t>C# are lifted by Mono</a:t>
            </a:r>
            <a:r>
              <a:rPr lang="en-US" baseline="0"/>
              <a:t> runtime </a:t>
            </a:r>
            <a:r>
              <a:rPr lang="en-US"/>
              <a:t>move to MIT</a:t>
            </a:r>
            <a:r>
              <a:rPr lang="en-US" baseline="0"/>
              <a:t> license</a:t>
            </a:r>
            <a:endParaRPr lang="en-US"/>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4E604561-F8E6-8B47-BE1A-A317A2AD5073}"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3752926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Coming up next is bubbles</a:t>
            </a:r>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3/14/17</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12</a:t>
            </a:fld>
            <a:endParaRPr lang="en-US" dirty="0">
              <a:solidFill>
                <a:prstClr val="black"/>
              </a:solidFill>
            </a:endParaRPr>
          </a:p>
        </p:txBody>
      </p:sp>
    </p:spTree>
    <p:extLst>
      <p:ext uri="{BB962C8B-B14F-4D97-AF65-F5344CB8AC3E}">
        <p14:creationId xmlns:p14="http://schemas.microsoft.com/office/powerpoint/2010/main" val="16332337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aseline="0" dirty="0"/>
              <a:t>Xamarin Studio on Mac offers: Android, iOS and Mac development</a:t>
            </a:r>
          </a:p>
          <a:p>
            <a:r>
              <a:rPr lang="en-US" baseline="0" dirty="0"/>
              <a:t>World Class IDE with great features:</a:t>
            </a:r>
          </a:p>
          <a:p>
            <a:pPr marL="171450" indent="-171450">
              <a:buFont typeface="Arial" panose="020B0604020202020204" pitchFamily="34" charset="0"/>
              <a:buChar char="•"/>
            </a:pPr>
            <a:r>
              <a:rPr lang="en-US" baseline="0" dirty="0"/>
              <a:t>Code Analysis</a:t>
            </a:r>
          </a:p>
          <a:p>
            <a:pPr marL="171450" indent="-171450">
              <a:buFont typeface="Arial" panose="020B0604020202020204" pitchFamily="34" charset="0"/>
              <a:buChar char="•"/>
            </a:pPr>
            <a:r>
              <a:rPr lang="en-US" baseline="0" dirty="0"/>
              <a:t>Upload to Test Flight</a:t>
            </a:r>
          </a:p>
          <a:p>
            <a:pPr marL="171450" indent="-171450">
              <a:buFont typeface="Arial" panose="020B0604020202020204" pitchFamily="34" charset="0"/>
              <a:buChar char="•"/>
            </a:pPr>
            <a:r>
              <a:rPr lang="en-US" baseline="0" dirty="0" err="1"/>
              <a:t>Git</a:t>
            </a:r>
            <a:r>
              <a:rPr lang="en-US" baseline="0" dirty="0"/>
              <a:t> &amp; Subversion  Integration</a:t>
            </a:r>
          </a:p>
          <a:p>
            <a:pPr marL="171450" indent="-171450">
              <a:buFont typeface="Arial" panose="020B0604020202020204" pitchFamily="34" charset="0"/>
              <a:buChar char="•"/>
            </a:pPr>
            <a:r>
              <a:rPr lang="en-US" baseline="0" dirty="0"/>
              <a:t>Code Completion</a:t>
            </a:r>
          </a:p>
          <a:p>
            <a:pPr marL="171450" indent="-171450">
              <a:buFont typeface="Arial" panose="020B0604020202020204" pitchFamily="34" charset="0"/>
              <a:buChar char="•"/>
            </a:pPr>
            <a:r>
              <a:rPr lang="en-US" baseline="0" dirty="0"/>
              <a:t>Code Navigation</a:t>
            </a:r>
          </a:p>
          <a:p>
            <a:pPr marL="0" indent="0">
              <a:buFont typeface="Arial" panose="020B0604020202020204" pitchFamily="34" charset="0"/>
              <a:buNone/>
            </a:pPr>
            <a:r>
              <a:rPr lang="en-US" baseline="0" dirty="0"/>
              <a:t>Easy transition from Visual Studio</a:t>
            </a:r>
          </a:p>
          <a:p>
            <a:pPr marL="0" indent="0">
              <a:buFont typeface="Arial" panose="020B0604020202020204" pitchFamily="34" charset="0"/>
              <a:buNone/>
            </a:pPr>
            <a:r>
              <a:rPr lang="en-US" baseline="0" dirty="0"/>
              <a:t>The same Solution &amp; Projects open in BOTH Xamarin Studio and Visual Studio!</a:t>
            </a:r>
            <a:endParaRPr lang="en-US" dirty="0"/>
          </a:p>
        </p:txBody>
      </p:sp>
      <p:sp>
        <p:nvSpPr>
          <p:cNvPr id="4" name="Slide Number Placeholder 3"/>
          <p:cNvSpPr>
            <a:spLocks noGrp="1"/>
          </p:cNvSpPr>
          <p:nvPr>
            <p:ph type="sldNum" sz="quarter" idx="10"/>
          </p:nvPr>
        </p:nvSpPr>
        <p:spPr/>
        <p:txBody>
          <a:bodyPr/>
          <a:lstStyle/>
          <a:p>
            <a:fld id="{ABBD7D81-D864-B349-9FB4-613ED1F9D755}" type="slidenum">
              <a:rPr lang="en-US" smtClean="0">
                <a:solidFill>
                  <a:prstClr val="black"/>
                </a:solidFill>
              </a:rPr>
              <a:pPr/>
              <a:t>19</a:t>
            </a:fld>
            <a:endParaRPr lang="en-US">
              <a:solidFill>
                <a:prstClr val="black"/>
              </a:solidFill>
            </a:endParaRPr>
          </a:p>
        </p:txBody>
      </p:sp>
    </p:spTree>
    <p:extLst>
      <p:ext uri="{BB962C8B-B14F-4D97-AF65-F5344CB8AC3E}">
        <p14:creationId xmlns:p14="http://schemas.microsoft.com/office/powerpoint/2010/main" val="15275599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biggest</a:t>
            </a:r>
            <a:r>
              <a:rPr lang="en-US" baseline="0"/>
              <a:t> surprise was the brand new Visual Studio for Mac!</a:t>
            </a:r>
          </a:p>
          <a:p>
            <a:r>
              <a:rPr lang="en-US" baseline="0"/>
              <a:t>In preview today and is the next evolution of Xamarin Studio.</a:t>
            </a:r>
          </a:p>
          <a:p>
            <a:r>
              <a:rPr lang="en-US" baseline="0"/>
              <a:t>Includes Azure Tools and .NET Core work loads. More in the future.</a:t>
            </a:r>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29E9FC-B671-424D-AD31-3E8C5FC948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456155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83" y="0"/>
            <a:ext cx="12434709" cy="6994524"/>
          </a:xfrm>
          <a:prstGeom prst="rect">
            <a:avLst/>
          </a:prstGeom>
        </p:spPr>
      </p:pic>
    </p:spTree>
    <p:extLst>
      <p:ext uri="{BB962C8B-B14F-4D97-AF65-F5344CB8AC3E}">
        <p14:creationId xmlns:p14="http://schemas.microsoft.com/office/powerpoint/2010/main" val="594675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9238619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1594122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753572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625369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4722716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84507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93445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2" y="2117165"/>
            <a:ext cx="8229535" cy="1837298"/>
          </a:xfrm>
          <a:noFill/>
        </p:spPr>
        <p:txBody>
          <a:bodyPr lIns="146304" tIns="91440" rIns="146304" bIns="91440" anchor="t" anchorCtr="0"/>
          <a:lstStyle>
            <a:lvl1pPr>
              <a:defRPr sz="5400" spc="-100" baseline="0">
                <a:gradFill>
                  <a:gsLst>
                    <a:gs pos="3333">
                      <a:schemeClr val="tx2"/>
                    </a:gs>
                    <a:gs pos="39000">
                      <a:schemeClr val="tx2"/>
                    </a:gs>
                  </a:gsLst>
                  <a:lin ang="5400000" scaled="0"/>
                </a:gradFill>
              </a:defRPr>
            </a:lvl1pPr>
          </a:lstStyle>
          <a:p>
            <a:r>
              <a:rPr lang="en-US" dirty="0"/>
              <a:t>Presentation title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18" y="6161442"/>
            <a:ext cx="1645920" cy="353658"/>
          </a:xfrm>
          <a:prstGeom prst="rect">
            <a:avLst/>
          </a:prstGeom>
        </p:spPr>
      </p:pic>
    </p:spTree>
    <p:extLst>
      <p:ext uri="{BB962C8B-B14F-4D97-AF65-F5344CB8AC3E}">
        <p14:creationId xmlns:p14="http://schemas.microsoft.com/office/powerpoint/2010/main" val="28860535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69283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2888"/>
            <a:ext cx="11856403"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a:t>
            </a:r>
            <a:r>
              <a:rPr lang="en-US" sz="700" baseline="0" dirty="0">
                <a:gradFill>
                  <a:gsLst>
                    <a:gs pos="0">
                      <a:schemeClr val="tx1"/>
                    </a:gs>
                    <a:gs pos="100000">
                      <a:schemeClr val="tx1"/>
                    </a:gs>
                  </a:gsLst>
                  <a:lin ang="5400000" scaled="0"/>
                </a:gradFill>
                <a:cs typeface="Segoe UI" pitchFamily="34" charset="0"/>
              </a:rPr>
              <a:t> Copyright</a:t>
            </a:r>
            <a:r>
              <a:rPr lang="en-US" sz="700" dirty="0">
                <a:gradFill>
                  <a:gsLst>
                    <a:gs pos="0">
                      <a:schemeClr val="tx1"/>
                    </a:gs>
                    <a:gs pos="100000">
                      <a:schemeClr val="tx1"/>
                    </a:gs>
                  </a:gsLst>
                  <a:lin ang="5400000" scaled="0"/>
                </a:gradFill>
                <a:cs typeface="Segoe UI" pitchFamily="34" charset="0"/>
              </a:rPr>
              <a:t> Microsoft Corporation. All rights reserved. </a:t>
            </a:r>
          </a:p>
        </p:txBody>
      </p:sp>
    </p:spTree>
    <p:extLst>
      <p:ext uri="{BB962C8B-B14F-4D97-AF65-F5344CB8AC3E}">
        <p14:creationId xmlns:p14="http://schemas.microsoft.com/office/powerpoint/2010/main" val="3928358739"/>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5309969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89038" y="2125664"/>
            <a:ext cx="10058399" cy="1828800"/>
          </a:xfrm>
        </p:spPr>
        <p:txBody>
          <a:bodyPr/>
          <a:lstStyle>
            <a:lvl1pPr>
              <a:defRPr sz="4799" baseline="0"/>
            </a:lvl1pPr>
          </a:lstStyle>
          <a:p>
            <a:r>
              <a:rPr lang="en-US"/>
              <a:t>Click to edit Master title style</a:t>
            </a:r>
            <a:endParaRPr lang="en-US" dirty="0"/>
          </a:p>
        </p:txBody>
      </p:sp>
    </p:spTree>
    <p:extLst>
      <p:ext uri="{BB962C8B-B14F-4D97-AF65-F5344CB8AC3E}">
        <p14:creationId xmlns:p14="http://schemas.microsoft.com/office/powerpoint/2010/main" val="1207726186"/>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0"/>
            <a:ext cx="5486399" cy="2536079"/>
          </a:xfrm>
        </p:spPr>
        <p:txBody>
          <a:bodyPr wrap="square">
            <a:spAutoFit/>
          </a:bodyPr>
          <a:lstStyle>
            <a:lvl1pPr marL="0" indent="0">
              <a:spcBef>
                <a:spcPts val="1224"/>
              </a:spcBef>
              <a:buClr>
                <a:schemeClr val="tx1"/>
              </a:buClr>
              <a:buFont typeface="Wingdings" pitchFamily="2" charset="2"/>
              <a:buNone/>
              <a:defRPr sz="3599">
                <a:gradFill>
                  <a:gsLst>
                    <a:gs pos="5109">
                      <a:schemeClr val="tx2"/>
                    </a:gs>
                    <a:gs pos="25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50"/>
            <a:ext cx="5486399" cy="2536079"/>
          </a:xfrm>
        </p:spPr>
        <p:txBody>
          <a:bodyPr wrap="square">
            <a:spAutoFit/>
          </a:bodyPr>
          <a:lstStyle>
            <a:lvl1pPr marL="0" indent="0">
              <a:spcBef>
                <a:spcPts val="1224"/>
              </a:spcBef>
              <a:buClr>
                <a:schemeClr val="tx1"/>
              </a:buClr>
              <a:buFont typeface="Wingdings" pitchFamily="2" charset="2"/>
              <a:buNone/>
              <a:defRPr sz="3599">
                <a:gradFill>
                  <a:gsLst>
                    <a:gs pos="100000">
                      <a:schemeClr val="tx2"/>
                    </a:gs>
                    <a:gs pos="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72743840"/>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32736" y="2172839"/>
            <a:ext cx="10571004" cy="1499289"/>
          </a:xfrm>
        </p:spPr>
        <p:txBody>
          <a:bodyPr/>
          <a:lstStyle/>
          <a:p>
            <a:r>
              <a:rPr lang="en-US"/>
              <a:t>Click to edit Master title style</a:t>
            </a:r>
          </a:p>
        </p:txBody>
      </p:sp>
      <p:sp>
        <p:nvSpPr>
          <p:cNvPr id="3" name="Subtitle 2"/>
          <p:cNvSpPr>
            <a:spLocks noGrp="1"/>
          </p:cNvSpPr>
          <p:nvPr>
            <p:ph type="subTitle" idx="1"/>
          </p:nvPr>
        </p:nvSpPr>
        <p:spPr>
          <a:xfrm>
            <a:off x="1865471" y="3963565"/>
            <a:ext cx="8705533" cy="738536"/>
          </a:xfrm>
        </p:spPr>
        <p:txBody>
          <a:bodyPr/>
          <a:lstStyle>
            <a:lvl1pPr marL="0" indent="0" algn="ctr">
              <a:buNone/>
              <a:defRPr>
                <a:solidFill>
                  <a:schemeClr val="tx1">
                    <a:tint val="75000"/>
                  </a:schemeClr>
                </a:solidFill>
              </a:defRPr>
            </a:lvl1pPr>
            <a:lvl2pPr marL="466254" indent="0" algn="ctr">
              <a:buNone/>
              <a:defRPr>
                <a:solidFill>
                  <a:schemeClr val="tx1">
                    <a:tint val="75000"/>
                  </a:schemeClr>
                </a:solidFill>
              </a:defRPr>
            </a:lvl2pPr>
            <a:lvl3pPr marL="932509" indent="0" algn="ctr">
              <a:buNone/>
              <a:defRPr>
                <a:solidFill>
                  <a:schemeClr val="tx1">
                    <a:tint val="75000"/>
                  </a:schemeClr>
                </a:solidFill>
              </a:defRPr>
            </a:lvl3pPr>
            <a:lvl4pPr marL="1398763" indent="0" algn="ctr">
              <a:buNone/>
              <a:defRPr>
                <a:solidFill>
                  <a:schemeClr val="tx1">
                    <a:tint val="75000"/>
                  </a:schemeClr>
                </a:solidFill>
              </a:defRPr>
            </a:lvl4pPr>
            <a:lvl5pPr marL="1865018" indent="0" algn="ctr">
              <a:buNone/>
              <a:defRPr>
                <a:solidFill>
                  <a:schemeClr val="tx1">
                    <a:tint val="75000"/>
                  </a:schemeClr>
                </a:solidFill>
              </a:defRPr>
            </a:lvl5pPr>
            <a:lvl6pPr marL="2331272" indent="0" algn="ctr">
              <a:buNone/>
              <a:defRPr>
                <a:solidFill>
                  <a:schemeClr val="tx1">
                    <a:tint val="75000"/>
                  </a:schemeClr>
                </a:solidFill>
              </a:defRPr>
            </a:lvl6pPr>
            <a:lvl7pPr marL="2797527" indent="0" algn="ctr">
              <a:buNone/>
              <a:defRPr>
                <a:solidFill>
                  <a:schemeClr val="tx1">
                    <a:tint val="75000"/>
                  </a:schemeClr>
                </a:solidFill>
              </a:defRPr>
            </a:lvl7pPr>
            <a:lvl8pPr marL="3263781" indent="0" algn="ctr">
              <a:buNone/>
              <a:defRPr>
                <a:solidFill>
                  <a:schemeClr val="tx1">
                    <a:tint val="75000"/>
                  </a:schemeClr>
                </a:solidFill>
              </a:defRPr>
            </a:lvl8pPr>
            <a:lvl9pPr marL="3730035"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11B09B6-D737-DE4C-AF3B-396E3AA2FDCD}" type="datetimeFigureOut">
              <a:rPr lang="en-US" smtClean="0"/>
              <a:t>3/14/17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32C8834-0BF0-6C49-9899-CB73177FF3FF}" type="slidenum">
              <a:rPr lang="en-US" smtClean="0"/>
              <a:t>‹#›</a:t>
            </a:fld>
            <a:endParaRPr lang="en-US"/>
          </a:p>
        </p:txBody>
      </p:sp>
    </p:spTree>
    <p:extLst>
      <p:ext uri="{BB962C8B-B14F-4D97-AF65-F5344CB8AC3E}">
        <p14:creationId xmlns:p14="http://schemas.microsoft.com/office/powerpoint/2010/main" val="1157315953"/>
      </p:ext>
    </p:extLst>
  </p:cSld>
  <p:clrMapOvr>
    <a:masterClrMapping/>
  </p:clrMapOvr>
  <p:extLst mod="1">
    <p:ext uri="{DCECCB84-F9BA-43D5-87BE-67443E8EF086}">
      <p15:sldGuideLst xmlns:p15="http://schemas.microsoft.com/office/powerpoint/2012/main"/>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Section Title Dark">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2"/>
            <a:ext cx="11887200" cy="1185314"/>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6177377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Generic Title &amp; Non-bulleted Text">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366219" y="1212852"/>
            <a:ext cx="7722548" cy="2012383"/>
          </a:xfrm>
          <a:prstGeom prst="rect">
            <a:avLst/>
          </a:prstGeom>
        </p:spPr>
        <p:txBody>
          <a:bodyPr/>
          <a:lstStyle>
            <a:lvl1pPr marL="0" indent="0">
              <a:buNone/>
              <a:defRPr>
                <a:solidFill>
                  <a:srgbClr val="616161"/>
                </a:solidFill>
              </a:defRPr>
            </a:lvl1pPr>
            <a:lvl2pPr marL="0" indent="0">
              <a:buFontTx/>
              <a:buNone/>
              <a:defRPr sz="1904">
                <a:solidFill>
                  <a:srgbClr val="616161"/>
                </a:solidFill>
              </a:defRPr>
            </a:lvl2pPr>
            <a:lvl3pPr marL="228496" indent="0">
              <a:buNone/>
              <a:defRPr>
                <a:solidFill>
                  <a:srgbClr val="616161"/>
                </a:solidFill>
              </a:defRPr>
            </a:lvl3pPr>
            <a:lvl4pPr marL="456991" indent="0">
              <a:buNone/>
              <a:defRPr>
                <a:solidFill>
                  <a:srgbClr val="616161"/>
                </a:solidFill>
              </a:defRPr>
            </a:lvl4pPr>
            <a:lvl5pPr marL="685486" indent="0">
              <a:buNone/>
              <a:defRPr>
                <a:solidFill>
                  <a:srgbClr val="61616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itle 9"/>
          <p:cNvSpPr>
            <a:spLocks noGrp="1"/>
          </p:cNvSpPr>
          <p:nvPr>
            <p:ph type="title"/>
          </p:nvPr>
        </p:nvSpPr>
        <p:spPr>
          <a:xfrm>
            <a:off x="366218" y="295280"/>
            <a:ext cx="11697695" cy="917576"/>
          </a:xfrm>
          <a:prstGeom prst="rect">
            <a:avLst/>
          </a:prstGeom>
        </p:spPr>
        <p:txBody>
          <a:bodyPr/>
          <a:lstStyle/>
          <a:p>
            <a:r>
              <a:rPr lang="en-US" dirty="0"/>
              <a:t>Click to edit Master title style</a:t>
            </a:r>
          </a:p>
        </p:txBody>
      </p:sp>
    </p:spTree>
    <p:extLst>
      <p:ext uri="{BB962C8B-B14F-4D97-AF65-F5344CB8AC3E}">
        <p14:creationId xmlns:p14="http://schemas.microsoft.com/office/powerpoint/2010/main" val="90860841"/>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Section Slide 3">
    <p:bg>
      <p:bgPr>
        <a:solidFill>
          <a:srgbClr val="0072C6"/>
        </a:solidFill>
        <a:effectLst/>
      </p:bgPr>
    </p:bg>
    <p:spTree>
      <p:nvGrpSpPr>
        <p:cNvPr id="1" name=""/>
        <p:cNvGrpSpPr/>
        <p:nvPr/>
      </p:nvGrpSpPr>
      <p:grpSpPr>
        <a:xfrm>
          <a:off x="0" y="0"/>
          <a:ext cx="0" cy="0"/>
          <a:chOff x="0" y="0"/>
          <a:chExt cx="0" cy="0"/>
        </a:xfrm>
      </p:grpSpPr>
      <p:sp>
        <p:nvSpPr>
          <p:cNvPr id="11" name="Text Placeholder 4"/>
          <p:cNvSpPr>
            <a:spLocks noGrp="1"/>
          </p:cNvSpPr>
          <p:nvPr>
            <p:ph type="body" sz="quarter" idx="13" hasCustomPrompt="1"/>
          </p:nvPr>
        </p:nvSpPr>
        <p:spPr>
          <a:xfrm>
            <a:off x="449527" y="3874185"/>
            <a:ext cx="9550810" cy="673711"/>
          </a:xfrm>
          <a:prstGeom prst="rect">
            <a:avLst/>
          </a:prstGeom>
          <a:noFill/>
        </p:spPr>
        <p:txBody>
          <a:bodyPr wrap="square" lIns="146304" tIns="109728" rIns="146304" bIns="109728">
            <a:spAutoFit/>
          </a:bodyPr>
          <a:lstStyle>
            <a:lvl1pPr marL="0" indent="0">
              <a:spcBef>
                <a:spcPts val="0"/>
              </a:spcBef>
              <a:buNone/>
              <a:defRPr sz="3264" spc="0" baseline="0">
                <a:solidFill>
                  <a:schemeClr val="bg1"/>
                </a:solidFill>
                <a:latin typeface="+mj-lt"/>
              </a:defRPr>
            </a:lvl1pPr>
          </a:lstStyle>
          <a:p>
            <a:r>
              <a:rPr lang="en-US">
                <a:solidFill>
                  <a:schemeClr val="bg1"/>
                </a:solidFill>
              </a:rPr>
              <a:t>Other</a:t>
            </a:r>
          </a:p>
        </p:txBody>
      </p:sp>
      <p:sp>
        <p:nvSpPr>
          <p:cNvPr id="13" name="Title 12"/>
          <p:cNvSpPr>
            <a:spLocks noGrp="1"/>
          </p:cNvSpPr>
          <p:nvPr>
            <p:ph type="title" hasCustomPrompt="1"/>
          </p:nvPr>
        </p:nvSpPr>
        <p:spPr>
          <a:xfrm>
            <a:off x="449528" y="1997319"/>
            <a:ext cx="9550811" cy="1876864"/>
          </a:xfrm>
          <a:prstGeom prst="rect">
            <a:avLst/>
          </a:prstGeom>
        </p:spPr>
        <p:txBody>
          <a:bodyPr lIns="146304" tIns="9144" rIns="146304" bIns="9144" anchor="b" anchorCtr="0"/>
          <a:lstStyle>
            <a:lvl1pPr marL="0" indent="0">
              <a:spcBef>
                <a:spcPts val="0"/>
              </a:spcBef>
              <a:buNone/>
              <a:defRPr sz="6118">
                <a:solidFill>
                  <a:schemeClr val="bg1"/>
                </a:solidFill>
                <a:latin typeface="+mj-lt"/>
              </a:defRPr>
            </a:lvl1pPr>
          </a:lstStyle>
          <a:p>
            <a:r>
              <a:rPr lang="en-US" sz="6118">
                <a:solidFill>
                  <a:schemeClr val="bg1"/>
                </a:solidFill>
              </a:rPr>
              <a:t>Section title</a:t>
            </a:r>
          </a:p>
        </p:txBody>
      </p:sp>
    </p:spTree>
    <p:extLst>
      <p:ext uri="{BB962C8B-B14F-4D97-AF65-F5344CB8AC3E}">
        <p14:creationId xmlns:p14="http://schemas.microsoft.com/office/powerpoint/2010/main" val="533684817"/>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74816850"/>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Blank Accent Color (2)">
    <p:bg>
      <p:bgPr>
        <a:solidFill>
          <a:srgbClr val="5C2D9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17671548"/>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2"/>
            <a:ext cx="7992520"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a:t>Speaker Name</a:t>
            </a:r>
          </a:p>
          <a:p>
            <a:pPr lvl="0"/>
            <a:r>
              <a:rPr lang="en-US" dirty="0"/>
              <a:t>Presenter Title</a:t>
            </a:r>
          </a:p>
          <a:p>
            <a:pPr lvl="0"/>
            <a:r>
              <a:rPr lang="en-US" dirty="0"/>
              <a:t>Presenter Contact</a:t>
            </a:r>
          </a:p>
        </p:txBody>
      </p:sp>
      <p:sp>
        <p:nvSpPr>
          <p:cNvPr id="9" name="Title 1"/>
          <p:cNvSpPr>
            <a:spLocks noGrp="1"/>
          </p:cNvSpPr>
          <p:nvPr>
            <p:ph type="title" hasCustomPrompt="1"/>
          </p:nvPr>
        </p:nvSpPr>
        <p:spPr>
          <a:xfrm>
            <a:off x="274703" y="2117165"/>
            <a:ext cx="11887135" cy="1837298"/>
          </a:xfrm>
          <a:noFill/>
        </p:spPr>
        <p:txBody>
          <a:bodyPr lIns="146304" tIns="91440" rIns="146304" bIns="91440" anchor="t" anchorCtr="0"/>
          <a:lstStyle>
            <a:lvl1pPr>
              <a:defRPr sz="5399" spc="-100" baseline="0">
                <a:gradFill>
                  <a:gsLst>
                    <a:gs pos="3333">
                      <a:schemeClr val="tx1"/>
                    </a:gs>
                    <a:gs pos="39000">
                      <a:schemeClr val="tx1"/>
                    </a:gs>
                  </a:gsLst>
                  <a:lin ang="5400000" scaled="0"/>
                </a:gradFill>
              </a:defRPr>
            </a:lvl1pPr>
          </a:lstStyle>
          <a:p>
            <a:r>
              <a:rPr lang="en-US" dirty="0"/>
              <a:t>Presentation title</a:t>
            </a:r>
          </a:p>
        </p:txBody>
      </p:sp>
      <p:sp>
        <p:nvSpPr>
          <p:cNvPr id="3" name="Text Placeholder 2"/>
          <p:cNvSpPr>
            <a:spLocks noGrp="1"/>
          </p:cNvSpPr>
          <p:nvPr>
            <p:ph type="body" sz="quarter" idx="13" hasCustomPrompt="1"/>
          </p:nvPr>
        </p:nvSpPr>
        <p:spPr>
          <a:xfrm>
            <a:off x="274703" y="307622"/>
            <a:ext cx="3656013" cy="578303"/>
          </a:xfrm>
        </p:spPr>
        <p:txBody>
          <a:bodyPr lIns="182880" tIns="146304" rIns="182880" bIns="146304"/>
          <a:lstStyle>
            <a:lvl1pPr marL="0" indent="0">
              <a:buNone/>
              <a:defRPr sz="2000">
                <a:latin typeface="+mn-lt"/>
              </a:defRPr>
            </a:lvl1pPr>
            <a:lvl2pPr marL="342834" indent="0">
              <a:buNone/>
              <a:defRPr sz="2000"/>
            </a:lvl2pPr>
            <a:lvl3pPr marL="571390" indent="0">
              <a:buNone/>
              <a:defRPr sz="2000"/>
            </a:lvl3pPr>
            <a:lvl4pPr marL="799946" indent="0">
              <a:buNone/>
              <a:defRPr sz="2000"/>
            </a:lvl4pPr>
            <a:lvl5pPr marL="1028503" indent="0">
              <a:buNone/>
              <a:defRPr sz="2000"/>
            </a:lvl5pPr>
          </a:lstStyle>
          <a:p>
            <a:pPr lvl="0"/>
            <a:r>
              <a:rPr lang="en-US" dirty="0"/>
              <a:t>Session Code Here</a:t>
            </a:r>
          </a:p>
        </p:txBody>
      </p:sp>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423169" y="5783263"/>
            <a:ext cx="3738668" cy="905701"/>
          </a:xfrm>
          <a:prstGeom prst="rect">
            <a:avLst/>
          </a:prstGeom>
        </p:spPr>
      </p:pic>
    </p:spTree>
    <p:extLst>
      <p:ext uri="{BB962C8B-B14F-4D97-AF65-F5344CB8AC3E}">
        <p14:creationId xmlns:p14="http://schemas.microsoft.com/office/powerpoint/2010/main" val="179610462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4398522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29941979"/>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53196831"/>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68534032"/>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18839873"/>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98371309"/>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30" Type="http://schemas.openxmlformats.org/officeDocument/2006/relationships/slideLayout" Target="../slideLayouts/slideLayout30.xml"/><Relationship Id="rId31" Type="http://schemas.openxmlformats.org/officeDocument/2006/relationships/slideLayout" Target="../slideLayouts/slideLayout31.xml"/><Relationship Id="rId32" Type="http://schemas.openxmlformats.org/officeDocument/2006/relationships/theme" Target="../theme/theme1.xml"/><Relationship Id="rId9" Type="http://schemas.openxmlformats.org/officeDocument/2006/relationships/slideLayout" Target="../slideLayouts/slideLayout9.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3" Type="http://schemas.openxmlformats.org/officeDocument/2006/relationships/image" Target="../media/image1.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33"/>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170" r:id="rId1"/>
    <p:sldLayoutId id="2147484167" r:id="rId2"/>
    <p:sldLayoutId id="2147484087" r:id="rId3"/>
    <p:sldLayoutId id="2147484098" r:id="rId4"/>
    <p:sldLayoutId id="2147484107" r:id="rId5"/>
    <p:sldLayoutId id="2147484086" r:id="rId6"/>
    <p:sldLayoutId id="2147484099" r:id="rId7"/>
    <p:sldLayoutId id="2147484100" r:id="rId8"/>
    <p:sldLayoutId id="2147484106" r:id="rId9"/>
    <p:sldLayoutId id="2147484089" r:id="rId10"/>
    <p:sldLayoutId id="2147484092" r:id="rId11"/>
    <p:sldLayoutId id="2147484105" r:id="rId12"/>
    <p:sldLayoutId id="2147484182" r:id="rId13"/>
    <p:sldLayoutId id="2147484130" r:id="rId14"/>
    <p:sldLayoutId id="2147484101" r:id="rId15"/>
    <p:sldLayoutId id="2147484102" r:id="rId16"/>
    <p:sldLayoutId id="2147484093" r:id="rId17"/>
    <p:sldLayoutId id="2147484127" r:id="rId18"/>
    <p:sldLayoutId id="2147484128" r:id="rId19"/>
    <p:sldLayoutId id="2147484129" r:id="rId20"/>
    <p:sldLayoutId id="2147484094" r:id="rId21"/>
    <p:sldLayoutId id="2147484195" r:id="rId22"/>
    <p:sldLayoutId id="2147484096" r:id="rId23"/>
    <p:sldLayoutId id="2147484198" r:id="rId24"/>
    <p:sldLayoutId id="2147484199" r:id="rId25"/>
    <p:sldLayoutId id="2147484200" r:id="rId26"/>
    <p:sldLayoutId id="2147484201" r:id="rId27"/>
    <p:sldLayoutId id="2147484202" r:id="rId28"/>
    <p:sldLayoutId id="2147484203" r:id="rId29"/>
    <p:sldLayoutId id="2147484204" r:id="rId30"/>
    <p:sldLayoutId id="2147484205" r:id="rId31"/>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emf"/><Relationship Id="rId4" Type="http://schemas.openxmlformats.org/officeDocument/2006/relationships/image" Target="../media/image6.tiff"/><Relationship Id="rId5" Type="http://schemas.openxmlformats.org/officeDocument/2006/relationships/image" Target="../media/image7.tiff"/><Relationship Id="rId6" Type="http://schemas.openxmlformats.org/officeDocument/2006/relationships/image" Target="../media/image8.tiff"/><Relationship Id="rId1" Type="http://schemas.openxmlformats.org/officeDocument/2006/relationships/slideLayout" Target="../slideLayouts/slideLayout31.xml"/><Relationship Id="rId2" Type="http://schemas.openxmlformats.org/officeDocument/2006/relationships/hyperlink" Target="mailto:alejandro@alejandroruizvarela.com"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26.jpeg"/><Relationship Id="rId3" Type="http://schemas.openxmlformats.org/officeDocument/2006/relationships/image" Target="../media/image27.em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1" Type="http://schemas.openxmlformats.org/officeDocument/2006/relationships/slideLayout" Target="../slideLayouts/slideLayout11.xml"/><Relationship Id="rId2" Type="http://schemas.openxmlformats.org/officeDocument/2006/relationships/notesSlide" Target="../notesSlides/notesSlide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hyperlink" Target="https://goo.gl/MyeXe7"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3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image" Target="../media/image31.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1.xml"/><Relationship Id="rId4" Type="http://schemas.openxmlformats.org/officeDocument/2006/relationships/image" Target="../media/image32.png"/><Relationship Id="rId5" Type="http://schemas.openxmlformats.org/officeDocument/2006/relationships/image" Target="../media/image33.png"/><Relationship Id="rId1" Type="http://schemas.microsoft.com/office/2007/relationships/media" Target="../media/media1.mp4"/><Relationship Id="rId2" Type="http://schemas.openxmlformats.org/officeDocument/2006/relationships/video" Target="../media/media1.mp4"/></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image" Target="../media/image35.png"/><Relationship Id="rId1" Type="http://schemas.openxmlformats.org/officeDocument/2006/relationships/slideLayout" Target="../slideLayouts/slideLayout11.xml"/><Relationship Id="rId2" Type="http://schemas.openxmlformats.org/officeDocument/2006/relationships/notesSlide" Target="../notesSlides/notesSlide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7.png"/><Relationship Id="rId5" Type="http://schemas.openxmlformats.org/officeDocument/2006/relationships/image" Target="../media/image38.png"/><Relationship Id="rId1" Type="http://schemas.openxmlformats.org/officeDocument/2006/relationships/slideLayout" Target="../slideLayouts/slideLayout29.xml"/><Relationship Id="rId2" Type="http://schemas.openxmlformats.org/officeDocument/2006/relationships/notesSlide" Target="../notesSlides/notesSlide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3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3.xml.rels><?xml version="1.0" encoding="UTF-8" standalone="yes"?>
<Relationships xmlns="http://schemas.openxmlformats.org/package/2006/relationships"><Relationship Id="rId3" Type="http://schemas.openxmlformats.org/officeDocument/2006/relationships/image" Target="../media/image10.emf"/><Relationship Id="rId4" Type="http://schemas.openxmlformats.org/officeDocument/2006/relationships/image" Target="../media/image11.emf"/><Relationship Id="rId1" Type="http://schemas.openxmlformats.org/officeDocument/2006/relationships/slideLayout" Target="../slideLayouts/slideLayout25.xml"/><Relationship Id="rId2" Type="http://schemas.openxmlformats.org/officeDocument/2006/relationships/image" Target="../media/image9.png"/></Relationships>
</file>

<file path=ppt/slides/_rels/slide24.xml.rels><?xml version="1.0" encoding="UTF-8" standalone="yes"?>
<Relationships xmlns="http://schemas.openxmlformats.org/package/2006/relationships"><Relationship Id="rId3" Type="http://schemas.openxmlformats.org/officeDocument/2006/relationships/image" Target="../media/image10.emf"/><Relationship Id="rId4" Type="http://schemas.openxmlformats.org/officeDocument/2006/relationships/image" Target="../media/image11.emf"/><Relationship Id="rId1" Type="http://schemas.openxmlformats.org/officeDocument/2006/relationships/slideLayout" Target="../slideLayouts/slideLayout25.xml"/><Relationship Id="rId2" Type="http://schemas.openxmlformats.org/officeDocument/2006/relationships/image" Target="../media/image9.png"/></Relationships>
</file>

<file path=ppt/slides/_rels/slide25.xml.rels><?xml version="1.0" encoding="UTF-8" standalone="yes"?>
<Relationships xmlns="http://schemas.openxmlformats.org/package/2006/relationships"><Relationship Id="rId3" Type="http://schemas.openxmlformats.org/officeDocument/2006/relationships/image" Target="../media/image10.emf"/><Relationship Id="rId4" Type="http://schemas.openxmlformats.org/officeDocument/2006/relationships/image" Target="../media/image11.emf"/><Relationship Id="rId1" Type="http://schemas.openxmlformats.org/officeDocument/2006/relationships/slideLayout" Target="../slideLayouts/slideLayout25.xml"/><Relationship Id="rId2" Type="http://schemas.openxmlformats.org/officeDocument/2006/relationships/image" Target="../media/image9.png"/></Relationships>
</file>

<file path=ppt/slides/_rels/slide26.xml.rels><?xml version="1.0" encoding="UTF-8" standalone="yes"?>
<Relationships xmlns="http://schemas.openxmlformats.org/package/2006/relationships"><Relationship Id="rId3" Type="http://schemas.openxmlformats.org/officeDocument/2006/relationships/image" Target="../media/image41.emf"/><Relationship Id="rId4" Type="http://schemas.openxmlformats.org/officeDocument/2006/relationships/image" Target="../media/image42.emf"/><Relationship Id="rId5" Type="http://schemas.openxmlformats.org/officeDocument/2006/relationships/image" Target="../media/image43.emf"/><Relationship Id="rId6" Type="http://schemas.openxmlformats.org/officeDocument/2006/relationships/image" Target="../media/image44.emf"/><Relationship Id="rId7" Type="http://schemas.openxmlformats.org/officeDocument/2006/relationships/image" Target="../media/image45.emf"/><Relationship Id="rId1" Type="http://schemas.openxmlformats.org/officeDocument/2006/relationships/slideLayout" Target="../slideLayouts/slideLayout25.xml"/><Relationship Id="rId2" Type="http://schemas.openxmlformats.org/officeDocument/2006/relationships/image" Target="../media/image40.em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8.xml.rels><?xml version="1.0" encoding="UTF-8" standalone="yes"?>
<Relationships xmlns="http://schemas.openxmlformats.org/package/2006/relationships"><Relationship Id="rId3" Type="http://schemas.openxmlformats.org/officeDocument/2006/relationships/image" Target="../media/image46.png"/><Relationship Id="rId4" Type="http://schemas.openxmlformats.org/officeDocument/2006/relationships/image" Target="../media/image47.png"/><Relationship Id="rId5" Type="http://schemas.openxmlformats.org/officeDocument/2006/relationships/image" Target="../media/image48.png"/><Relationship Id="rId6" Type="http://schemas.openxmlformats.org/officeDocument/2006/relationships/image" Target="../media/image49.png"/><Relationship Id="rId7" Type="http://schemas.openxmlformats.org/officeDocument/2006/relationships/image" Target="../media/image50.png"/><Relationship Id="rId8" Type="http://schemas.openxmlformats.org/officeDocument/2006/relationships/image" Target="../media/image51.png"/><Relationship Id="rId1" Type="http://schemas.openxmlformats.org/officeDocument/2006/relationships/slideLayout" Target="../slideLayouts/slideLayout11.xml"/><Relationship Id="rId2" Type="http://schemas.openxmlformats.org/officeDocument/2006/relationships/notesSlide" Target="../notesSlides/notesSlide10.xml"/></Relationships>
</file>

<file path=ppt/slides/_rels/slide29.xml.rels><?xml version="1.0" encoding="UTF-8" standalone="yes"?>
<Relationships xmlns="http://schemas.openxmlformats.org/package/2006/relationships"><Relationship Id="rId11" Type="http://schemas.openxmlformats.org/officeDocument/2006/relationships/image" Target="../media/image61.emf"/><Relationship Id="rId12" Type="http://schemas.openxmlformats.org/officeDocument/2006/relationships/image" Target="../media/image62.emf"/><Relationship Id="rId13" Type="http://schemas.openxmlformats.org/officeDocument/2006/relationships/image" Target="../media/image63.emf"/><Relationship Id="rId14" Type="http://schemas.openxmlformats.org/officeDocument/2006/relationships/image" Target="../media/image64.emf"/><Relationship Id="rId15" Type="http://schemas.openxmlformats.org/officeDocument/2006/relationships/image" Target="../media/image65.emf"/><Relationship Id="rId1" Type="http://schemas.openxmlformats.org/officeDocument/2006/relationships/slideLayout" Target="../slideLayouts/slideLayout30.xml"/><Relationship Id="rId2" Type="http://schemas.openxmlformats.org/officeDocument/2006/relationships/image" Target="../media/image52.emf"/><Relationship Id="rId3" Type="http://schemas.openxmlformats.org/officeDocument/2006/relationships/image" Target="../media/image53.emf"/><Relationship Id="rId4" Type="http://schemas.openxmlformats.org/officeDocument/2006/relationships/image" Target="../media/image54.emf"/><Relationship Id="rId5" Type="http://schemas.openxmlformats.org/officeDocument/2006/relationships/image" Target="../media/image55.emf"/><Relationship Id="rId6" Type="http://schemas.openxmlformats.org/officeDocument/2006/relationships/image" Target="../media/image56.emf"/><Relationship Id="rId7" Type="http://schemas.openxmlformats.org/officeDocument/2006/relationships/image" Target="../media/image57.emf"/><Relationship Id="rId8" Type="http://schemas.openxmlformats.org/officeDocument/2006/relationships/image" Target="../media/image58.emf"/><Relationship Id="rId9" Type="http://schemas.openxmlformats.org/officeDocument/2006/relationships/image" Target="../media/image59.emf"/><Relationship Id="rId10" Type="http://schemas.openxmlformats.org/officeDocument/2006/relationships/image" Target="../media/image60.emf"/></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emf"/><Relationship Id="rId5" Type="http://schemas.openxmlformats.org/officeDocument/2006/relationships/image" Target="../media/image11.emf"/><Relationship Id="rId1" Type="http://schemas.openxmlformats.org/officeDocument/2006/relationships/slideLayout" Target="../slideLayouts/slideLayout11.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11" Type="http://schemas.openxmlformats.org/officeDocument/2006/relationships/image" Target="../media/image61.emf"/><Relationship Id="rId12" Type="http://schemas.openxmlformats.org/officeDocument/2006/relationships/image" Target="../media/image62.emf"/><Relationship Id="rId13" Type="http://schemas.openxmlformats.org/officeDocument/2006/relationships/image" Target="../media/image63.emf"/><Relationship Id="rId14" Type="http://schemas.openxmlformats.org/officeDocument/2006/relationships/image" Target="../media/image64.emf"/><Relationship Id="rId15" Type="http://schemas.openxmlformats.org/officeDocument/2006/relationships/image" Target="../media/image65.emf"/><Relationship Id="rId1" Type="http://schemas.openxmlformats.org/officeDocument/2006/relationships/slideLayout" Target="../slideLayouts/slideLayout26.xml"/><Relationship Id="rId2" Type="http://schemas.openxmlformats.org/officeDocument/2006/relationships/image" Target="../media/image52.emf"/><Relationship Id="rId3" Type="http://schemas.openxmlformats.org/officeDocument/2006/relationships/image" Target="../media/image53.emf"/><Relationship Id="rId4" Type="http://schemas.openxmlformats.org/officeDocument/2006/relationships/image" Target="../media/image54.emf"/><Relationship Id="rId5" Type="http://schemas.openxmlformats.org/officeDocument/2006/relationships/image" Target="../media/image55.emf"/><Relationship Id="rId6" Type="http://schemas.openxmlformats.org/officeDocument/2006/relationships/image" Target="../media/image56.emf"/><Relationship Id="rId7" Type="http://schemas.openxmlformats.org/officeDocument/2006/relationships/image" Target="../media/image57.emf"/><Relationship Id="rId8" Type="http://schemas.openxmlformats.org/officeDocument/2006/relationships/image" Target="../media/image58.emf"/><Relationship Id="rId9" Type="http://schemas.openxmlformats.org/officeDocument/2006/relationships/image" Target="../media/image59.emf"/><Relationship Id="rId10" Type="http://schemas.openxmlformats.org/officeDocument/2006/relationships/image" Target="../media/image60.em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66.tiff"/><Relationship Id="rId3" Type="http://schemas.openxmlformats.org/officeDocument/2006/relationships/hyperlink" Target="https://goo.gl/87m0Mc" TargetMode="External"/></Relationships>
</file>

<file path=ppt/slides/_rels/slide32.xml.rels><?xml version="1.0" encoding="UTF-8" standalone="yes"?>
<Relationships xmlns="http://schemas.openxmlformats.org/package/2006/relationships"><Relationship Id="rId3" Type="http://schemas.openxmlformats.org/officeDocument/2006/relationships/hyperlink" Target="mailto:alejandro@alejandroruizvarela.com" TargetMode="External"/><Relationship Id="rId4" Type="http://schemas.openxmlformats.org/officeDocument/2006/relationships/hyperlink" Target="https://alejandroruizvarela.blogspot.mx/" TargetMode="External"/><Relationship Id="rId1" Type="http://schemas.openxmlformats.org/officeDocument/2006/relationships/slideLayout" Target="../slideLayouts/slideLayout17.xml"/><Relationship Id="rId2" Type="http://schemas.openxmlformats.org/officeDocument/2006/relationships/notesSlide" Target="../notesSlides/notesSlide11.xml"/></Relationships>
</file>

<file path=ppt/slides/_rels/slide4.xml.rels><?xml version="1.0" encoding="UTF-8" standalone="yes"?>
<Relationships xmlns="http://schemas.openxmlformats.org/package/2006/relationships"><Relationship Id="rId3" Type="http://schemas.openxmlformats.org/officeDocument/2006/relationships/image" Target="../media/image12.emf"/><Relationship Id="rId4" Type="http://schemas.openxmlformats.org/officeDocument/2006/relationships/image" Target="../media/image9.png"/><Relationship Id="rId5" Type="http://schemas.openxmlformats.org/officeDocument/2006/relationships/image" Target="../media/image10.emf"/><Relationship Id="rId6" Type="http://schemas.openxmlformats.org/officeDocument/2006/relationships/image" Target="../media/image11.emf"/><Relationship Id="rId1" Type="http://schemas.openxmlformats.org/officeDocument/2006/relationships/slideLayout" Target="../slideLayouts/slideLayout11.xml"/><Relationship Id="rId2"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emf"/><Relationship Id="rId5" Type="http://schemas.openxmlformats.org/officeDocument/2006/relationships/image" Target="../media/image11.emf"/><Relationship Id="rId1" Type="http://schemas.openxmlformats.org/officeDocument/2006/relationships/slideLayout" Target="../slideLayouts/slideLayout11.xml"/><Relationship Id="rId2"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image" Target="../media/image16.tiff"/><Relationship Id="rId6" Type="http://schemas.openxmlformats.org/officeDocument/2006/relationships/image" Target="../media/image17.png"/><Relationship Id="rId7" Type="http://schemas.openxmlformats.org/officeDocument/2006/relationships/image" Target="../media/image9.png"/><Relationship Id="rId8" Type="http://schemas.openxmlformats.org/officeDocument/2006/relationships/image" Target="../media/image10.emf"/><Relationship Id="rId9" Type="http://schemas.openxmlformats.org/officeDocument/2006/relationships/image" Target="../media/image11.emf"/><Relationship Id="rId1" Type="http://schemas.openxmlformats.org/officeDocument/2006/relationships/slideLayout" Target="../slideLayouts/slideLayout25.xml"/><Relationship Id="rId2" Type="http://schemas.openxmlformats.org/officeDocument/2006/relationships/image" Target="../media/image13.tiff"/></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tiff"/><Relationship Id="rId5" Type="http://schemas.openxmlformats.org/officeDocument/2006/relationships/image" Target="../media/image9.png"/><Relationship Id="rId6" Type="http://schemas.openxmlformats.org/officeDocument/2006/relationships/image" Target="../media/image10.emf"/><Relationship Id="rId7" Type="http://schemas.openxmlformats.org/officeDocument/2006/relationships/image" Target="../media/image11.emf"/><Relationship Id="rId1" Type="http://schemas.openxmlformats.org/officeDocument/2006/relationships/slideLayout" Target="../slideLayouts/slideLayout25.xml"/><Relationship Id="rId2"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21.tiff"/><Relationship Id="rId4" Type="http://schemas.openxmlformats.org/officeDocument/2006/relationships/image" Target="../media/image22.tiff"/><Relationship Id="rId5" Type="http://schemas.openxmlformats.org/officeDocument/2006/relationships/image" Target="../media/image23.tiff"/><Relationship Id="rId6" Type="http://schemas.openxmlformats.org/officeDocument/2006/relationships/image" Target="../media/image24.tiff"/><Relationship Id="rId7" Type="http://schemas.openxmlformats.org/officeDocument/2006/relationships/image" Target="../media/image25.tiff"/><Relationship Id="rId1" Type="http://schemas.openxmlformats.org/officeDocument/2006/relationships/slideLayout" Target="../slideLayouts/slideLayout26.xml"/><Relationship Id="rId2" Type="http://schemas.openxmlformats.org/officeDocument/2006/relationships/notesSlide" Target="../notesSlides/notesSlide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2"/>
          </p:nvPr>
        </p:nvSpPr>
        <p:spPr/>
        <p:txBody>
          <a:bodyPr/>
          <a:lstStyle/>
          <a:p>
            <a:r>
              <a:rPr lang="en-US" dirty="0" smtClean="0"/>
              <a:t>Alejandro Ruiz</a:t>
            </a:r>
          </a:p>
          <a:p>
            <a:r>
              <a:rPr lang="en-US" dirty="0" smtClean="0"/>
              <a:t>Microsoft/</a:t>
            </a:r>
            <a:r>
              <a:rPr lang="en-US" dirty="0" err="1" smtClean="0"/>
              <a:t>Xamarin</a:t>
            </a:r>
            <a:r>
              <a:rPr lang="en-US" dirty="0" smtClean="0"/>
              <a:t> </a:t>
            </a:r>
            <a:r>
              <a:rPr lang="en-US" dirty="0" smtClean="0"/>
              <a:t>MVP </a:t>
            </a:r>
            <a:r>
              <a:rPr lang="en-US" dirty="0" smtClean="0"/>
              <a:t>&amp;</a:t>
            </a:r>
          </a:p>
          <a:p>
            <a:r>
              <a:rPr lang="en-US" dirty="0" smtClean="0"/>
              <a:t>CTO </a:t>
            </a:r>
            <a:r>
              <a:rPr lang="en-US" dirty="0" smtClean="0"/>
              <a:t>@ Los </a:t>
            </a:r>
            <a:r>
              <a:rPr lang="en-US" dirty="0" err="1" smtClean="0"/>
              <a:t>Xamarinos</a:t>
            </a:r>
            <a:endParaRPr lang="en-US" dirty="0"/>
          </a:p>
          <a:p>
            <a:r>
              <a:rPr lang="en-US" dirty="0" err="1" smtClean="0">
                <a:hlinkClick r:id="rId2"/>
              </a:rPr>
              <a:t>alejandro@alejandroruizvarela.com</a:t>
            </a:r>
            <a:endParaRPr lang="en-US" dirty="0"/>
          </a:p>
        </p:txBody>
      </p:sp>
      <p:sp>
        <p:nvSpPr>
          <p:cNvPr id="3" name="Title 2"/>
          <p:cNvSpPr>
            <a:spLocks noGrp="1"/>
          </p:cNvSpPr>
          <p:nvPr>
            <p:ph type="title"/>
          </p:nvPr>
        </p:nvSpPr>
        <p:spPr>
          <a:xfrm>
            <a:off x="275546" y="1334444"/>
            <a:ext cx="9066892" cy="945385"/>
          </a:xfrm>
        </p:spPr>
        <p:txBody>
          <a:bodyPr>
            <a:normAutofit fontScale="90000"/>
          </a:bodyPr>
          <a:lstStyle/>
          <a:p>
            <a:r>
              <a:rPr lang="en-US" dirty="0" smtClean="0"/>
              <a:t>Cross Platform Mobile Development With </a:t>
            </a:r>
            <a:r>
              <a:rPr lang="en-US" dirty="0" err="1" smtClean="0"/>
              <a:t>Xamarin</a:t>
            </a:r>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61037" y="5853922"/>
            <a:ext cx="2246135" cy="951170"/>
          </a:xfrm>
          <a:prstGeom prst="rect">
            <a:avLst/>
          </a:prstGeom>
        </p:spPr>
      </p:pic>
      <p:pic>
        <p:nvPicPr>
          <p:cNvPr id="8" name="Picture 7"/>
          <p:cNvPicPr>
            <a:picLocks noChangeAspect="1"/>
          </p:cNvPicPr>
          <p:nvPr/>
        </p:nvPicPr>
        <p:blipFill>
          <a:blip r:embed="rId4"/>
          <a:stretch>
            <a:fillRect/>
          </a:stretch>
        </p:blipFill>
        <p:spPr>
          <a:xfrm>
            <a:off x="8268769" y="4096053"/>
            <a:ext cx="3892225" cy="1430393"/>
          </a:xfrm>
          <a:prstGeom prst="rect">
            <a:avLst/>
          </a:prstGeom>
        </p:spPr>
      </p:pic>
      <p:pic>
        <p:nvPicPr>
          <p:cNvPr id="6" name="Picture 5"/>
          <p:cNvPicPr>
            <a:picLocks noChangeAspect="1"/>
          </p:cNvPicPr>
          <p:nvPr/>
        </p:nvPicPr>
        <p:blipFill>
          <a:blip r:embed="rId5"/>
          <a:stretch>
            <a:fillRect/>
          </a:stretch>
        </p:blipFill>
        <p:spPr>
          <a:xfrm>
            <a:off x="8268769" y="2654470"/>
            <a:ext cx="4166824" cy="1444843"/>
          </a:xfrm>
          <a:prstGeom prst="rect">
            <a:avLst/>
          </a:prstGeom>
        </p:spPr>
      </p:pic>
      <p:pic>
        <p:nvPicPr>
          <p:cNvPr id="9" name="Picture 8"/>
          <p:cNvPicPr>
            <a:picLocks noChangeAspect="1"/>
          </p:cNvPicPr>
          <p:nvPr/>
        </p:nvPicPr>
        <p:blipFill>
          <a:blip r:embed="rId6"/>
          <a:stretch>
            <a:fillRect/>
          </a:stretch>
        </p:blipFill>
        <p:spPr>
          <a:xfrm>
            <a:off x="4892536" y="5868491"/>
            <a:ext cx="606613" cy="951170"/>
          </a:xfrm>
          <a:prstGeom prst="rect">
            <a:avLst/>
          </a:prstGeom>
        </p:spPr>
      </p:pic>
    </p:spTree>
    <p:extLst>
      <p:ext uri="{BB962C8B-B14F-4D97-AF65-F5344CB8AC3E}">
        <p14:creationId xmlns:p14="http://schemas.microsoft.com/office/powerpoint/2010/main" val="210032375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Native Performance</a:t>
            </a:r>
          </a:p>
        </p:txBody>
      </p:sp>
      <p:sp>
        <p:nvSpPr>
          <p:cNvPr id="3" name="Text Placeholder 2"/>
          <p:cNvSpPr>
            <a:spLocks noGrp="1"/>
          </p:cNvSpPr>
          <p:nvPr>
            <p:ph type="body" sz="quarter" idx="10"/>
          </p:nvPr>
        </p:nvSpPr>
        <p:spPr>
          <a:xfrm>
            <a:off x="656427" y="4668606"/>
            <a:ext cx="5485621" cy="1431400"/>
          </a:xfrm>
        </p:spPr>
        <p:txBody>
          <a:bodyPr/>
          <a:lstStyle/>
          <a:p>
            <a:pPr lvl="1">
              <a:lnSpc>
                <a:spcPct val="110000"/>
              </a:lnSpc>
              <a:spcBef>
                <a:spcPts val="1224"/>
              </a:spcBef>
            </a:pPr>
            <a:r>
              <a:rPr lang="en-US" sz="2400" dirty="0" err="1">
                <a:solidFill>
                  <a:srgbClr val="7E5DBE"/>
                </a:solidFill>
                <a:cs typeface="Segoe UI" panose="020B0502040204020203" pitchFamily="34" charset="0"/>
              </a:rPr>
              <a:t>Xamarin.iOS</a:t>
            </a:r>
            <a:r>
              <a:rPr lang="en-US" sz="2400" dirty="0">
                <a:solidFill>
                  <a:schemeClr val="tx1"/>
                </a:solidFill>
                <a:latin typeface="+mj-lt"/>
                <a:cs typeface="Segoe UI" panose="020B0502040204020203" pitchFamily="34" charset="0"/>
              </a:rPr>
              <a:t> does full Ahead Of Time (AOT) compilation to produce an ARM binary for Apple’s App Store.</a:t>
            </a:r>
          </a:p>
        </p:txBody>
      </p:sp>
      <p:sp>
        <p:nvSpPr>
          <p:cNvPr id="4" name="Text Placeholder 3"/>
          <p:cNvSpPr>
            <a:spLocks noGrp="1"/>
          </p:cNvSpPr>
          <p:nvPr>
            <p:ph type="body" sz="quarter" idx="11"/>
          </p:nvPr>
        </p:nvSpPr>
        <p:spPr>
          <a:xfrm>
            <a:off x="6370616" y="4668606"/>
            <a:ext cx="5485621" cy="1431400"/>
          </a:xfrm>
        </p:spPr>
        <p:txBody>
          <a:bodyPr/>
          <a:lstStyle/>
          <a:p>
            <a:pPr marL="230143" lvl="1" defTabSz="456923">
              <a:lnSpc>
                <a:spcPct val="110000"/>
              </a:lnSpc>
              <a:defRPr/>
            </a:pPr>
            <a:r>
              <a:rPr lang="en-US" sz="2400" dirty="0" err="1">
                <a:solidFill>
                  <a:srgbClr val="66B11F"/>
                </a:solidFill>
                <a:cs typeface="Segoe UI" panose="020B0502040204020203" pitchFamily="34" charset="0"/>
              </a:rPr>
              <a:t>Xamarin.Android</a:t>
            </a:r>
            <a:r>
              <a:rPr lang="en-US" sz="2400" dirty="0">
                <a:solidFill>
                  <a:schemeClr val="tx1"/>
                </a:solidFill>
                <a:latin typeface="+mj-lt"/>
                <a:cs typeface="Segoe UI" panose="020B0502040204020203" pitchFamily="34" charset="0"/>
              </a:rPr>
              <a:t> takes advantage of Just In Time (JIT) compilation on the Android device.</a:t>
            </a:r>
          </a:p>
        </p:txBody>
      </p:sp>
      <p:grpSp>
        <p:nvGrpSpPr>
          <p:cNvPr id="6" name="Group 5"/>
          <p:cNvGrpSpPr/>
          <p:nvPr/>
        </p:nvGrpSpPr>
        <p:grpSpPr>
          <a:xfrm>
            <a:off x="797691" y="1905225"/>
            <a:ext cx="10815572" cy="2624842"/>
            <a:chOff x="797226" y="1841500"/>
            <a:chExt cx="10869437" cy="2637914"/>
          </a:xfrm>
        </p:grpSpPr>
        <p:pic>
          <p:nvPicPr>
            <p:cNvPr id="8" name="Picture 7"/>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797226" y="1841500"/>
              <a:ext cx="4900434" cy="2637914"/>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766229" y="1841500"/>
              <a:ext cx="4900434" cy="2637914"/>
            </a:xfrm>
            <a:prstGeom prst="rect">
              <a:avLst/>
            </a:prstGeom>
          </p:spPr>
        </p:pic>
      </p:grpSp>
    </p:spTree>
    <p:extLst>
      <p:ext uri="{BB962C8B-B14F-4D97-AF65-F5344CB8AC3E}">
        <p14:creationId xmlns:p14="http://schemas.microsoft.com/office/powerpoint/2010/main" val="199376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4051" y="2925049"/>
            <a:ext cx="7077657" cy="1144426"/>
          </a:xfrm>
        </p:spPr>
        <p:txBody>
          <a:bodyPr/>
          <a:lstStyle/>
          <a:p>
            <a:pPr algn="ctr"/>
            <a:r>
              <a:rPr lang="en-US" sz="5999" dirty="0">
                <a:solidFill>
                  <a:srgbClr val="6FBD23"/>
                </a:solidFill>
              </a:rPr>
              <a:t>✓</a:t>
            </a:r>
            <a:r>
              <a:rPr lang="en-US" sz="5999" dirty="0">
                <a:solidFill>
                  <a:srgbClr val="2DB1DD"/>
                </a:solidFill>
              </a:rPr>
              <a:t>Always Up-to-Date</a:t>
            </a:r>
            <a:endParaRPr lang="en-US" sz="5999" dirty="0"/>
          </a:p>
        </p:txBody>
      </p:sp>
      <p:sp>
        <p:nvSpPr>
          <p:cNvPr id="14" name="Text Placeholder 7"/>
          <p:cNvSpPr>
            <a:spLocks noGrp="1"/>
          </p:cNvSpPr>
          <p:nvPr>
            <p:ph type="body" sz="quarter" idx="10"/>
          </p:nvPr>
        </p:nvSpPr>
        <p:spPr>
          <a:xfrm>
            <a:off x="7970589" y="4069476"/>
            <a:ext cx="2823763" cy="2332946"/>
          </a:xfrm>
        </p:spPr>
        <p:txBody>
          <a:bodyPr/>
          <a:lstStyle/>
          <a:p>
            <a:pPr marL="0" indent="0">
              <a:lnSpc>
                <a:spcPct val="70000"/>
              </a:lnSpc>
              <a:buNone/>
            </a:pPr>
            <a:r>
              <a:rPr lang="en-US" sz="2800" dirty="0">
                <a:latin typeface="+mn-lt"/>
              </a:rPr>
              <a:t>Full support for:</a:t>
            </a:r>
          </a:p>
          <a:p>
            <a:pPr>
              <a:lnSpc>
                <a:spcPct val="70000"/>
              </a:lnSpc>
              <a:buFont typeface="Arial"/>
              <a:buChar char="•"/>
            </a:pPr>
            <a:r>
              <a:rPr lang="en-US" sz="2000" dirty="0">
                <a:latin typeface="+mn-lt"/>
              </a:rPr>
              <a:t>Apple Watch</a:t>
            </a:r>
          </a:p>
          <a:p>
            <a:pPr>
              <a:lnSpc>
                <a:spcPct val="70000"/>
              </a:lnSpc>
              <a:buFont typeface="Arial"/>
              <a:buChar char="•"/>
            </a:pPr>
            <a:r>
              <a:rPr lang="en-US" sz="2000" dirty="0">
                <a:latin typeface="+mn-lt"/>
              </a:rPr>
              <a:t>Android Wear</a:t>
            </a:r>
          </a:p>
          <a:p>
            <a:pPr>
              <a:lnSpc>
                <a:spcPct val="70000"/>
              </a:lnSpc>
              <a:buFont typeface="Arial"/>
              <a:buChar char="•"/>
            </a:pPr>
            <a:r>
              <a:rPr lang="en-US" sz="2000" dirty="0">
                <a:latin typeface="+mn-lt"/>
              </a:rPr>
              <a:t>Amazon Fire TV</a:t>
            </a:r>
          </a:p>
          <a:p>
            <a:pPr>
              <a:lnSpc>
                <a:spcPct val="70000"/>
              </a:lnSpc>
              <a:buFont typeface="Arial"/>
              <a:buChar char="•"/>
            </a:pPr>
            <a:r>
              <a:rPr lang="en-US" sz="2000" dirty="0">
                <a:latin typeface="+mn-lt"/>
              </a:rPr>
              <a:t>Google Glass</a:t>
            </a:r>
          </a:p>
          <a:p>
            <a:pPr>
              <a:lnSpc>
                <a:spcPct val="70000"/>
              </a:lnSpc>
              <a:buFont typeface="Arial"/>
              <a:buChar char="•"/>
            </a:pPr>
            <a:r>
              <a:rPr lang="en-US" sz="2000" dirty="0">
                <a:latin typeface="+mn-lt"/>
              </a:rPr>
              <a:t>and much more</a:t>
            </a:r>
          </a:p>
        </p:txBody>
      </p:sp>
      <p:sp>
        <p:nvSpPr>
          <p:cNvPr id="7" name="Text Placeholder 7"/>
          <p:cNvSpPr>
            <a:spLocks noGrp="1"/>
          </p:cNvSpPr>
          <p:nvPr>
            <p:ph type="body" sz="quarter" idx="11"/>
          </p:nvPr>
        </p:nvSpPr>
        <p:spPr>
          <a:xfrm>
            <a:off x="7970589" y="1102361"/>
            <a:ext cx="3280897" cy="2702278"/>
          </a:xfrm>
        </p:spPr>
        <p:txBody>
          <a:bodyPr/>
          <a:lstStyle/>
          <a:p>
            <a:pPr marL="0" indent="0">
              <a:lnSpc>
                <a:spcPct val="70000"/>
              </a:lnSpc>
              <a:buNone/>
            </a:pPr>
            <a:r>
              <a:rPr lang="en-US" sz="2800" dirty="0">
                <a:latin typeface="+mn-lt"/>
              </a:rPr>
              <a:t>Same-day support:</a:t>
            </a:r>
          </a:p>
          <a:p>
            <a:pPr>
              <a:lnSpc>
                <a:spcPct val="70000"/>
              </a:lnSpc>
              <a:buFont typeface="Arial"/>
              <a:buChar char="•"/>
            </a:pPr>
            <a:r>
              <a:rPr lang="en-US" sz="2000" dirty="0">
                <a:latin typeface="+mn-lt"/>
              </a:rPr>
              <a:t>iOS 5</a:t>
            </a:r>
          </a:p>
          <a:p>
            <a:pPr>
              <a:lnSpc>
                <a:spcPct val="70000"/>
              </a:lnSpc>
              <a:buFont typeface="Arial"/>
              <a:buChar char="•"/>
            </a:pPr>
            <a:r>
              <a:rPr lang="en-US" sz="2000" dirty="0">
                <a:latin typeface="+mn-lt"/>
              </a:rPr>
              <a:t>iOS 6</a:t>
            </a:r>
          </a:p>
          <a:p>
            <a:pPr>
              <a:lnSpc>
                <a:spcPct val="70000"/>
              </a:lnSpc>
              <a:buFont typeface="Arial"/>
              <a:buChar char="•"/>
            </a:pPr>
            <a:r>
              <a:rPr lang="en-US" sz="2000" dirty="0">
                <a:latin typeface="+mn-lt"/>
              </a:rPr>
              <a:t>iOS 7</a:t>
            </a:r>
          </a:p>
          <a:p>
            <a:pPr>
              <a:lnSpc>
                <a:spcPct val="70000"/>
              </a:lnSpc>
              <a:buFont typeface="Arial"/>
              <a:buChar char="•"/>
            </a:pPr>
            <a:r>
              <a:rPr lang="en-US" sz="2000" dirty="0">
                <a:latin typeface="+mn-lt"/>
              </a:rPr>
              <a:t>iOS 8</a:t>
            </a:r>
          </a:p>
          <a:p>
            <a:pPr>
              <a:lnSpc>
                <a:spcPct val="70000"/>
              </a:lnSpc>
              <a:buFont typeface="Arial"/>
              <a:buChar char="•"/>
            </a:pPr>
            <a:r>
              <a:rPr lang="en-US" sz="2000" dirty="0">
                <a:latin typeface="+mn-lt"/>
              </a:rPr>
              <a:t>iOS 9</a:t>
            </a:r>
          </a:p>
          <a:p>
            <a:pPr>
              <a:lnSpc>
                <a:spcPct val="70000"/>
              </a:lnSpc>
              <a:buFont typeface="Arial"/>
              <a:buChar char="•"/>
            </a:pPr>
            <a:r>
              <a:rPr lang="en-US" sz="2000" dirty="0">
                <a:latin typeface="+mn-lt"/>
              </a:rPr>
              <a:t>iOS 10</a:t>
            </a:r>
          </a:p>
        </p:txBody>
      </p:sp>
    </p:spTree>
    <p:extLst>
      <p:ext uri="{BB962C8B-B14F-4D97-AF65-F5344CB8AC3E}">
        <p14:creationId xmlns:p14="http://schemas.microsoft.com/office/powerpoint/2010/main" val="8448167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5482" y="486202"/>
            <a:ext cx="11887878" cy="1372993"/>
          </a:xfrm>
        </p:spPr>
        <p:txBody>
          <a:bodyPr/>
          <a:lstStyle/>
          <a:p>
            <a:pPr algn="ctr">
              <a:lnSpc>
                <a:spcPct val="100000"/>
              </a:lnSpc>
            </a:pPr>
            <a:r>
              <a:rPr lang="en-US" sz="3599" dirty="0"/>
              <a:t>Anything you can do in Objective-C, Swift, or Java</a:t>
            </a:r>
            <a:br>
              <a:rPr lang="en-US" sz="3599" dirty="0"/>
            </a:br>
            <a:r>
              <a:rPr lang="en-US" sz="3599" dirty="0"/>
              <a:t>can be done </a:t>
            </a:r>
            <a:r>
              <a:rPr lang="en-US" sz="3599" dirty="0">
                <a:latin typeface="+mn-lt"/>
              </a:rPr>
              <a:t>in C# with Xamarin</a:t>
            </a:r>
            <a:r>
              <a:rPr lang="en-US" sz="3599" dirty="0"/>
              <a:t>.</a:t>
            </a:r>
          </a:p>
        </p:txBody>
      </p:sp>
      <p:grpSp>
        <p:nvGrpSpPr>
          <p:cNvPr id="7" name="Group 6"/>
          <p:cNvGrpSpPr/>
          <p:nvPr/>
        </p:nvGrpSpPr>
        <p:grpSpPr>
          <a:xfrm>
            <a:off x="2327352" y="2095700"/>
            <a:ext cx="8172952" cy="4537977"/>
            <a:chOff x="2961799" y="2095500"/>
            <a:chExt cx="8174111" cy="4538621"/>
          </a:xfrm>
        </p:grpSpPr>
        <p:pic>
          <p:nvPicPr>
            <p:cNvPr id="9" name="Picture 8" descr="T-shirt Store App.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961799" y="2095500"/>
              <a:ext cx="6512877" cy="4070548"/>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591300" y="3158244"/>
              <a:ext cx="4544610" cy="3475877"/>
            </a:xfrm>
            <a:prstGeom prst="rect">
              <a:avLst/>
            </a:prstGeom>
          </p:spPr>
        </p:pic>
      </p:grpSp>
    </p:spTree>
    <p:extLst>
      <p:ext uri="{BB962C8B-B14F-4D97-AF65-F5344CB8AC3E}">
        <p14:creationId xmlns:p14="http://schemas.microsoft.com/office/powerpoint/2010/main" val="1820609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1189751" y="3025185"/>
            <a:ext cx="10056972" cy="944156"/>
          </a:xfrm>
          <a:prstGeom prst="rect">
            <a:avLst/>
          </a:prstGeom>
        </p:spPr>
        <p:txBody>
          <a:bodyPr vert="horz" wrap="square" lIns="149217" tIns="93260" rIns="149217" bIns="93260" rtlCol="0" anchor="t">
            <a:noAutofit/>
          </a:bodyPr>
          <a:lstStyle>
            <a:lvl1pPr algn="l" defTabSz="914367" rtl="0" eaLnBrk="1" latinLnBrk="0" hangingPunct="1">
              <a:lnSpc>
                <a:spcPct val="90000"/>
              </a:lnSpc>
              <a:spcBef>
                <a:spcPct val="0"/>
              </a:spcBef>
              <a:buNone/>
              <a:defRPr lang="en-US" sz="4705" b="0" kern="1200" cap="none" spc="-10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799" dirty="0"/>
              <a:t>Let’s Build an </a:t>
            </a:r>
            <a:r>
              <a:rPr lang="en-US" sz="4799" dirty="0" smtClean="0"/>
              <a:t>App</a:t>
            </a:r>
          </a:p>
          <a:p>
            <a:r>
              <a:rPr lang="en-US" sz="4800" dirty="0">
                <a:hlinkClick r:id="rId2"/>
              </a:rPr>
              <a:t>https://</a:t>
            </a:r>
            <a:r>
              <a:rPr lang="en-US" sz="4800" dirty="0" err="1">
                <a:hlinkClick r:id="rId2"/>
              </a:rPr>
              <a:t>goo.gl</a:t>
            </a:r>
            <a:r>
              <a:rPr lang="en-US" sz="4800" dirty="0">
                <a:hlinkClick r:id="rId2"/>
              </a:rPr>
              <a:t>/MyeXe7</a:t>
            </a:r>
            <a:endParaRPr lang="en-US" sz="4799" dirty="0"/>
          </a:p>
        </p:txBody>
      </p:sp>
    </p:spTree>
    <p:extLst>
      <p:ext uri="{BB962C8B-B14F-4D97-AF65-F5344CB8AC3E}">
        <p14:creationId xmlns:p14="http://schemas.microsoft.com/office/powerpoint/2010/main" val="6233577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89751" y="3025185"/>
            <a:ext cx="10056972" cy="944156"/>
          </a:xfrm>
        </p:spPr>
        <p:txBody>
          <a:bodyPr/>
          <a:lstStyle/>
          <a:p>
            <a:r>
              <a:rPr lang="en-US" dirty="0"/>
              <a:t>Development Experience</a:t>
            </a:r>
          </a:p>
        </p:txBody>
      </p:sp>
    </p:spTree>
    <p:extLst>
      <p:ext uri="{BB962C8B-B14F-4D97-AF65-F5344CB8AC3E}">
        <p14:creationId xmlns:p14="http://schemas.microsoft.com/office/powerpoint/2010/main" val="1348810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82" y="2001213"/>
            <a:ext cx="12434711" cy="2495272"/>
          </a:xfrm>
          <a:prstGeom prst="rect">
            <a:avLst/>
          </a:prstGeom>
          <a:noFill/>
        </p:spPr>
        <p:txBody>
          <a:bodyPr wrap="square" rtlCol="0">
            <a:spAutoFit/>
          </a:bodyPr>
          <a:lstStyle/>
          <a:p>
            <a:pPr algn="ctr"/>
            <a:r>
              <a:rPr lang="en-US" sz="7649" dirty="0">
                <a:solidFill>
                  <a:schemeClr val="bg1"/>
                </a:solidFill>
                <a:latin typeface="Segoe UI" charset="0"/>
                <a:ea typeface="Segoe UI" charset="0"/>
                <a:cs typeface="Segoe UI" charset="0"/>
              </a:rPr>
              <a:t>Xamarin is included</a:t>
            </a:r>
          </a:p>
          <a:p>
            <a:pPr algn="ctr"/>
            <a:r>
              <a:rPr lang="en-US" sz="7649" dirty="0">
                <a:solidFill>
                  <a:schemeClr val="bg1"/>
                </a:solidFill>
                <a:latin typeface="Segoe UI" charset="0"/>
                <a:ea typeface="Segoe UI" charset="0"/>
                <a:cs typeface="Segoe UI" charset="0"/>
              </a:rPr>
              <a:t>in Visual Studio</a:t>
            </a:r>
          </a:p>
        </p:txBody>
      </p:sp>
      <p:sp>
        <p:nvSpPr>
          <p:cNvPr id="3" name="Title 2"/>
          <p:cNvSpPr>
            <a:spLocks noGrp="1"/>
          </p:cNvSpPr>
          <p:nvPr>
            <p:ph type="title"/>
          </p:nvPr>
        </p:nvSpPr>
        <p:spPr>
          <a:xfrm>
            <a:off x="275481" y="2125662"/>
            <a:ext cx="11885514" cy="2182284"/>
          </a:xfrm>
        </p:spPr>
        <p:txBody>
          <a:bodyPr/>
          <a:lstStyle/>
          <a:p>
            <a:pPr algn="ctr"/>
            <a:r>
              <a:rPr lang="en-US" dirty="0"/>
              <a:t>Xamarin is included in </a:t>
            </a:r>
            <a:br>
              <a:rPr lang="en-US" dirty="0"/>
            </a:br>
            <a:r>
              <a:rPr lang="en-US" dirty="0"/>
              <a:t>Visual Studio</a:t>
            </a:r>
          </a:p>
        </p:txBody>
      </p:sp>
      <p:sp>
        <p:nvSpPr>
          <p:cNvPr id="4" name="TextBox 3"/>
          <p:cNvSpPr txBox="1"/>
          <p:nvPr/>
        </p:nvSpPr>
        <p:spPr>
          <a:xfrm>
            <a:off x="882" y="5966541"/>
            <a:ext cx="12160113" cy="669400"/>
          </a:xfrm>
          <a:prstGeom prst="rect">
            <a:avLst/>
          </a:prstGeom>
          <a:noFill/>
        </p:spPr>
        <p:txBody>
          <a:bodyPr wrap="square" lIns="93260" tIns="74608" rIns="93260" bIns="74608" rtlCol="0">
            <a:spAutoFit/>
          </a:bodyPr>
          <a:lstStyle/>
          <a:p>
            <a:pPr algn="ctr">
              <a:lnSpc>
                <a:spcPct val="90000"/>
              </a:lnSpc>
              <a:spcAft>
                <a:spcPts val="306"/>
              </a:spcAft>
            </a:pPr>
            <a:r>
              <a:rPr lang="en-US" sz="3672" dirty="0">
                <a:gradFill>
                  <a:gsLst>
                    <a:gs pos="2917">
                      <a:schemeClr val="tx1"/>
                    </a:gs>
                    <a:gs pos="30000">
                      <a:schemeClr val="tx1"/>
                    </a:gs>
                  </a:gsLst>
                  <a:lin ang="5400000" scaled="0"/>
                </a:gradFill>
                <a:latin typeface="+mj-lt"/>
              </a:rPr>
              <a:t>Including Community Edition!</a:t>
            </a:r>
          </a:p>
        </p:txBody>
      </p:sp>
    </p:spTree>
    <p:extLst>
      <p:ext uri="{BB962C8B-B14F-4D97-AF65-F5344CB8AC3E}">
        <p14:creationId xmlns:p14="http://schemas.microsoft.com/office/powerpoint/2010/main" val="1382179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Open Source – </a:t>
            </a:r>
            <a:r>
              <a:rPr lang="en-US" dirty="0" err="1"/>
              <a:t>open.xamarin.com</a:t>
            </a:r>
            <a:endParaRPr lang="en-US" dirty="0"/>
          </a:p>
        </p:txBody>
      </p:sp>
      <p:pic>
        <p:nvPicPr>
          <p:cNvPr id="3" name="Picture 2"/>
          <p:cNvPicPr>
            <a:picLocks noChangeAspect="1"/>
          </p:cNvPicPr>
          <p:nvPr/>
        </p:nvPicPr>
        <p:blipFill>
          <a:blip r:embed="rId2"/>
          <a:stretch>
            <a:fillRect/>
          </a:stretch>
        </p:blipFill>
        <p:spPr>
          <a:xfrm>
            <a:off x="1764" y="1235955"/>
            <a:ext cx="12434711" cy="6339682"/>
          </a:xfrm>
          <a:prstGeom prst="rect">
            <a:avLst/>
          </a:prstGeom>
        </p:spPr>
      </p:pic>
    </p:spTree>
    <p:extLst>
      <p:ext uri="{BB962C8B-B14F-4D97-AF65-F5344CB8AC3E}">
        <p14:creationId xmlns:p14="http://schemas.microsoft.com/office/powerpoint/2010/main" val="957793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882" y="6346412"/>
            <a:ext cx="12434711" cy="742187"/>
          </a:xfrm>
        </p:spPr>
        <p:txBody>
          <a:bodyPr/>
          <a:lstStyle/>
          <a:p>
            <a:pPr algn="ctr"/>
            <a:r>
              <a:rPr lang="en-US" dirty="0"/>
              <a:t>Xamarin.com/Download</a:t>
            </a:r>
          </a:p>
        </p:txBody>
      </p:sp>
      <p:sp>
        <p:nvSpPr>
          <p:cNvPr id="2" name="Title 1"/>
          <p:cNvSpPr>
            <a:spLocks noGrp="1"/>
          </p:cNvSpPr>
          <p:nvPr>
            <p:ph type="title"/>
          </p:nvPr>
        </p:nvSpPr>
        <p:spPr/>
        <p:txBody>
          <a:bodyPr/>
          <a:lstStyle/>
          <a:p>
            <a:r>
              <a:rPr lang="en-US" dirty="0"/>
              <a:t>Visual Studio Integration</a:t>
            </a:r>
          </a:p>
        </p:txBody>
      </p:sp>
      <p:sp>
        <p:nvSpPr>
          <p:cNvPr id="6" name="Frame 5"/>
          <p:cNvSpPr/>
          <p:nvPr/>
        </p:nvSpPr>
        <p:spPr>
          <a:xfrm>
            <a:off x="2538295" y="3746583"/>
            <a:ext cx="3018053" cy="444238"/>
          </a:xfrm>
          <a:prstGeom prst="frame">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6119">
              <a:solidFill>
                <a:schemeClr val="tx1"/>
              </a:solidFill>
            </a:endParaRPr>
          </a:p>
        </p:txBody>
      </p:sp>
      <p:sp>
        <p:nvSpPr>
          <p:cNvPr id="8" name="Frame 7"/>
          <p:cNvSpPr/>
          <p:nvPr/>
        </p:nvSpPr>
        <p:spPr>
          <a:xfrm>
            <a:off x="6539083" y="2725002"/>
            <a:ext cx="2938874" cy="482346"/>
          </a:xfrm>
          <a:prstGeom prst="frame">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6119">
              <a:solidFill>
                <a:schemeClr val="tx1"/>
              </a:solidFill>
            </a:endParaRPr>
          </a:p>
        </p:txBody>
      </p:sp>
      <p:pic>
        <p:nvPicPr>
          <p:cNvPr id="3" name="Picture 2"/>
          <p:cNvPicPr>
            <a:picLocks noChangeAspect="1"/>
          </p:cNvPicPr>
          <p:nvPr/>
        </p:nvPicPr>
        <p:blipFill>
          <a:blip r:embed="rId2"/>
          <a:stretch>
            <a:fillRect/>
          </a:stretch>
        </p:blipFill>
        <p:spPr>
          <a:xfrm>
            <a:off x="1759628" y="1212855"/>
            <a:ext cx="8927334" cy="5021626"/>
          </a:xfrm>
          <a:prstGeom prst="rect">
            <a:avLst/>
          </a:prstGeom>
        </p:spPr>
      </p:pic>
    </p:spTree>
    <p:extLst>
      <p:ext uri="{BB962C8B-B14F-4D97-AF65-F5344CB8AC3E}">
        <p14:creationId xmlns:p14="http://schemas.microsoft.com/office/powerpoint/2010/main" val="237281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0" end="0"/>
                                            </p:txEl>
                                          </p:spTgt>
                                        </p:tgtEl>
                                        <p:attrNameLst>
                                          <p:attrName>style.visibility</p:attrName>
                                        </p:attrNameLst>
                                      </p:cBhvr>
                                      <p:to>
                                        <p:strVal val="visible"/>
                                      </p:to>
                                    </p:set>
                                    <p:animEffect transition="in" filter="fade">
                                      <p:cBhvr>
                                        <p:cTn id="17"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6" grpId="0" animBg="1"/>
      <p:bldP spid="8"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Xamarin for Visual Studio</a:t>
            </a:r>
          </a:p>
        </p:txBody>
      </p:sp>
      <p:pic>
        <p:nvPicPr>
          <p:cNvPr id="4" name="Picture 3" descr="xamarin designer for ios visual studio.png"/>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68745" y="1212849"/>
            <a:ext cx="10714176" cy="5535658"/>
          </a:xfrm>
          <a:prstGeom prst="rect">
            <a:avLst/>
          </a:prstGeom>
        </p:spPr>
      </p:pic>
      <p:pic>
        <p:nvPicPr>
          <p:cNvPr id="5" name="Xamarin Designer for iOS Visual Studio.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279596" y="1833556"/>
            <a:ext cx="6494565" cy="4059104"/>
          </a:xfrm>
          <a:prstGeom prst="rect">
            <a:avLst/>
          </a:prstGeom>
        </p:spPr>
      </p:pic>
    </p:spTree>
    <p:extLst>
      <p:ext uri="{BB962C8B-B14F-4D97-AF65-F5344CB8AC3E}">
        <p14:creationId xmlns:p14="http://schemas.microsoft.com/office/powerpoint/2010/main" val="115895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252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vol="0">
                <p:cTn id="12" fill="remove" display="0">
                  <p:stCondLst>
                    <p:cond delay="indefinite"/>
                  </p:stCondLst>
                </p:cTn>
                <p:tgtEl>
                  <p:spTgt spid="5"/>
                </p:tgtEl>
              </p:cMediaNode>
            </p:vide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Xamarin Studio – Mac</a:t>
            </a:r>
          </a:p>
        </p:txBody>
      </p:sp>
      <p:pic>
        <p:nvPicPr>
          <p:cNvPr id="10" name="Picture 9"/>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030631" y="1930329"/>
            <a:ext cx="3693942" cy="3693942"/>
          </a:xfrm>
          <a:prstGeom prst="rect">
            <a:avLst/>
          </a:prstGeom>
        </p:spPr>
      </p:pic>
      <p:pic>
        <p:nvPicPr>
          <p:cNvPr id="11" name="Picture 10"/>
          <p:cNvPicPr>
            <a:picLocks noChangeAspect="1"/>
          </p:cNvPicPr>
          <p:nvPr/>
        </p:nvPicPr>
        <p:blipFill>
          <a:blip r:embed="rId4"/>
          <a:stretch>
            <a:fillRect/>
          </a:stretch>
        </p:blipFill>
        <p:spPr>
          <a:xfrm>
            <a:off x="4724572" y="295274"/>
            <a:ext cx="11374132" cy="6881350"/>
          </a:xfrm>
          <a:prstGeom prst="rect">
            <a:avLst/>
          </a:prstGeom>
        </p:spPr>
      </p:pic>
    </p:spTree>
    <p:extLst>
      <p:ext uri="{BB962C8B-B14F-4D97-AF65-F5344CB8AC3E}">
        <p14:creationId xmlns:p14="http://schemas.microsoft.com/office/powerpoint/2010/main" val="83143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1189752" y="3078223"/>
            <a:ext cx="10056972" cy="838080"/>
          </a:xfrm>
          <a:prstGeom prst="rect">
            <a:avLst/>
          </a:prstGeom>
        </p:spPr>
        <p:txBody>
          <a:bodyPr vert="horz" wrap="square" lIns="146283" tIns="91427" rIns="146283" bIns="91427" rtlCol="0" anchor="t">
            <a:noAutofit/>
          </a:bodyPr>
          <a:lstStyle>
            <a:lvl1pPr algn="l" defTabSz="932742" rtl="0" eaLnBrk="1" latinLnBrk="0" hangingPunct="1">
              <a:lnSpc>
                <a:spcPct val="90000"/>
              </a:lnSpc>
              <a:spcBef>
                <a:spcPct val="0"/>
              </a:spcBef>
              <a:buNone/>
              <a:defRPr lang="en-US" sz="4800"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799" dirty="0"/>
              <a:t>Architecting Mobile Apps</a:t>
            </a:r>
          </a:p>
        </p:txBody>
      </p:sp>
    </p:spTree>
    <p:extLst>
      <p:ext uri="{BB962C8B-B14F-4D97-AF65-F5344CB8AC3E}">
        <p14:creationId xmlns:p14="http://schemas.microsoft.com/office/powerpoint/2010/main" val="238576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grpSp>
        <p:nvGrpSpPr>
          <p:cNvPr id="8" name="Group 7"/>
          <p:cNvGrpSpPr/>
          <p:nvPr/>
        </p:nvGrpSpPr>
        <p:grpSpPr>
          <a:xfrm>
            <a:off x="4176027" y="908640"/>
            <a:ext cx="10192104" cy="5836768"/>
            <a:chOff x="4659313" y="1410393"/>
            <a:chExt cx="7532687" cy="4313785"/>
          </a:xfrm>
        </p:grpSpPr>
        <p:grpSp>
          <p:nvGrpSpPr>
            <p:cNvPr id="20" name="Group 19"/>
            <p:cNvGrpSpPr/>
            <p:nvPr/>
          </p:nvGrpSpPr>
          <p:grpSpPr>
            <a:xfrm>
              <a:off x="4659313" y="1410393"/>
              <a:ext cx="7532687" cy="4313785"/>
              <a:chOff x="3148968" y="1268868"/>
              <a:chExt cx="8934715" cy="5116692"/>
            </a:xfrm>
          </p:grpSpPr>
          <p:pic>
            <p:nvPicPr>
              <p:cNvPr id="9" name="Picture 3"/>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4360803" y="1628910"/>
                <a:ext cx="6419739" cy="4058884"/>
              </a:xfrm>
              <a:prstGeom prst="rect">
                <a:avLst/>
              </a:prstGeom>
            </p:spPr>
          </p:pic>
          <p:pic>
            <p:nvPicPr>
              <p:cNvPr id="19" name="Picture 18"/>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148968" y="1268868"/>
                <a:ext cx="8934715" cy="5116692"/>
              </a:xfrm>
              <a:prstGeom prst="rect">
                <a:avLst/>
              </a:prstGeom>
            </p:spPr>
          </p:pic>
        </p:grpSp>
        <p:pic>
          <p:nvPicPr>
            <p:cNvPr id="4" name="Picture 3"/>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666698" y="1690892"/>
              <a:ext cx="5447976" cy="3404985"/>
            </a:xfrm>
            <a:prstGeom prst="rect">
              <a:avLst/>
            </a:prstGeom>
          </p:spPr>
        </p:pic>
      </p:grpSp>
      <p:sp>
        <p:nvSpPr>
          <p:cNvPr id="5" name="Title 1"/>
          <p:cNvSpPr txBox="1">
            <a:spLocks/>
          </p:cNvSpPr>
          <p:nvPr/>
        </p:nvSpPr>
        <p:spPr>
          <a:xfrm>
            <a:off x="720106" y="1856642"/>
            <a:ext cx="5401500" cy="1679518"/>
          </a:xfrm>
          <a:prstGeom prst="rect">
            <a:avLst/>
          </a:prstGeom>
        </p:spPr>
        <p:txBody>
          <a:bodyPr lIns="149196" tIns="9325" rIns="149196" bIns="9325" anchor="b"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defTabSz="932475">
              <a:defRPr/>
            </a:pPr>
            <a:r>
              <a:rPr lang="en-US" sz="4896">
                <a:solidFill>
                  <a:srgbClr val="002050">
                    <a:lumMod val="50000"/>
                    <a:lumOff val="50000"/>
                  </a:srgbClr>
                </a:solidFill>
                <a:cs typeface="Segoe UI Semilight" panose="020B0402040204020203" pitchFamily="34" charset="0"/>
              </a:rPr>
              <a:t>Visual Studio </a:t>
            </a:r>
            <a:br>
              <a:rPr lang="en-US" sz="4896">
                <a:solidFill>
                  <a:srgbClr val="002050">
                    <a:lumMod val="50000"/>
                    <a:lumOff val="50000"/>
                  </a:srgbClr>
                </a:solidFill>
                <a:cs typeface="Segoe UI Semilight" panose="020B0402040204020203" pitchFamily="34" charset="0"/>
              </a:rPr>
            </a:br>
            <a:r>
              <a:rPr lang="en-US" sz="4896">
                <a:solidFill>
                  <a:srgbClr val="002050">
                    <a:lumMod val="50000"/>
                    <a:lumOff val="50000"/>
                  </a:srgbClr>
                </a:solidFill>
                <a:cs typeface="Segoe UI Semilight" panose="020B0402040204020203" pitchFamily="34" charset="0"/>
              </a:rPr>
              <a:t>for Mac (Preview)</a:t>
            </a:r>
          </a:p>
        </p:txBody>
      </p:sp>
      <p:sp>
        <p:nvSpPr>
          <p:cNvPr id="7" name="Rectangle 6"/>
          <p:cNvSpPr/>
          <p:nvPr/>
        </p:nvSpPr>
        <p:spPr>
          <a:xfrm>
            <a:off x="734826" y="3710729"/>
            <a:ext cx="4598920" cy="2963120"/>
          </a:xfrm>
          <a:prstGeom prst="rect">
            <a:avLst/>
          </a:prstGeom>
        </p:spPr>
        <p:txBody>
          <a:bodyPr wrap="square" lIns="149196">
            <a:spAutoFit/>
          </a:bodyPr>
          <a:lstStyle/>
          <a:p>
            <a:pPr defTabSz="950792">
              <a:spcBef>
                <a:spcPct val="0"/>
              </a:spcBef>
              <a:spcAft>
                <a:spcPts val="1224"/>
              </a:spcAft>
              <a:defRPr/>
            </a:pPr>
            <a:r>
              <a:rPr lang="en-US" sz="2856" kern="0" spc="-103">
                <a:ln w="3175">
                  <a:noFill/>
                </a:ln>
                <a:solidFill>
                  <a:srgbClr val="282D32"/>
                </a:solidFill>
                <a:latin typeface="+mj-lt"/>
                <a:cs typeface="Segoe UI Semibold" panose="020B0702040204020203" pitchFamily="34" charset="0"/>
                <a:sym typeface="Wingdings" panose="05000000000000000000" pitchFamily="2" charset="2"/>
              </a:rPr>
              <a:t>iOS, Android, &amp; </a:t>
            </a:r>
            <a:r>
              <a:rPr lang="en-US" sz="2856" kern="0" spc="-103" err="1">
                <a:ln w="3175">
                  <a:noFill/>
                </a:ln>
                <a:solidFill>
                  <a:srgbClr val="282D32"/>
                </a:solidFill>
                <a:latin typeface="+mj-lt"/>
                <a:cs typeface="Segoe UI Semibold" panose="020B0702040204020203" pitchFamily="34" charset="0"/>
                <a:sym typeface="Wingdings" panose="05000000000000000000" pitchFamily="2" charset="2"/>
              </a:rPr>
              <a:t>macOS</a:t>
            </a:r>
            <a:endParaRPr lang="en-US" sz="2856" kern="0" spc="-103">
              <a:ln w="3175">
                <a:noFill/>
              </a:ln>
              <a:solidFill>
                <a:srgbClr val="282D32"/>
              </a:solidFill>
              <a:latin typeface="+mj-lt"/>
              <a:cs typeface="Segoe UI Semibold" panose="020B0702040204020203" pitchFamily="34" charset="0"/>
              <a:sym typeface="Wingdings" panose="05000000000000000000" pitchFamily="2" charset="2"/>
            </a:endParaRPr>
          </a:p>
          <a:p>
            <a:pPr defTabSz="950792">
              <a:spcBef>
                <a:spcPct val="0"/>
              </a:spcBef>
              <a:spcAft>
                <a:spcPts val="1224"/>
              </a:spcAft>
              <a:defRPr/>
            </a:pPr>
            <a:r>
              <a:rPr lang="en-US" sz="2856" kern="0" spc="-103">
                <a:ln w="3175">
                  <a:noFill/>
                </a:ln>
                <a:solidFill>
                  <a:srgbClr val="282D32"/>
                </a:solidFill>
                <a:latin typeface="+mj-lt"/>
                <a:cs typeface="Segoe UI Semibold" panose="020B0702040204020203" pitchFamily="34" charset="0"/>
                <a:sym typeface="Wingdings" panose="05000000000000000000" pitchFamily="2" charset="2"/>
              </a:rPr>
              <a:t>.NET development</a:t>
            </a:r>
          </a:p>
          <a:p>
            <a:pPr defTabSz="950792">
              <a:spcBef>
                <a:spcPct val="0"/>
              </a:spcBef>
              <a:spcAft>
                <a:spcPts val="1224"/>
              </a:spcAft>
              <a:defRPr/>
            </a:pPr>
            <a:r>
              <a:rPr lang="en-US" sz="2856" kern="0" spc="-103">
                <a:ln w="3175">
                  <a:noFill/>
                </a:ln>
                <a:solidFill>
                  <a:srgbClr val="282D32"/>
                </a:solidFill>
                <a:latin typeface="+mj-lt"/>
                <a:cs typeface="Segoe UI Semibold" panose="020B0702040204020203" pitchFamily="34" charset="0"/>
                <a:sym typeface="Wingdings" panose="05000000000000000000" pitchFamily="2" charset="2"/>
              </a:rPr>
              <a:t>.NET Core &amp; ASP.NET Core</a:t>
            </a:r>
          </a:p>
          <a:p>
            <a:pPr defTabSz="950792">
              <a:spcBef>
                <a:spcPct val="0"/>
              </a:spcBef>
              <a:spcAft>
                <a:spcPts val="1224"/>
              </a:spcAft>
              <a:defRPr/>
            </a:pPr>
            <a:r>
              <a:rPr lang="en-US" sz="2856" kern="0" spc="-103">
                <a:ln w="3175">
                  <a:noFill/>
                </a:ln>
                <a:solidFill>
                  <a:srgbClr val="282D32"/>
                </a:solidFill>
                <a:latin typeface="+mj-lt"/>
                <a:cs typeface="Segoe UI Semibold" panose="020B0702040204020203" pitchFamily="34" charset="0"/>
                <a:sym typeface="Wingdings" panose="05000000000000000000" pitchFamily="2" charset="2"/>
              </a:rPr>
              <a:t>Tools for Azure</a:t>
            </a:r>
          </a:p>
          <a:p>
            <a:pPr defTabSz="950792">
              <a:spcBef>
                <a:spcPct val="0"/>
              </a:spcBef>
              <a:spcAft>
                <a:spcPts val="1224"/>
              </a:spcAft>
              <a:defRPr/>
            </a:pPr>
            <a:endParaRPr lang="en-US" sz="2856" kern="0" spc="-103">
              <a:ln w="3175">
                <a:noFill/>
              </a:ln>
              <a:solidFill>
                <a:srgbClr val="282D32"/>
              </a:solidFill>
              <a:latin typeface="+mj-lt"/>
              <a:cs typeface="Segoe UI Semibold" panose="020B0702040204020203" pitchFamily="34" charset="0"/>
              <a:sym typeface="Wingdings" panose="05000000000000000000" pitchFamily="2" charset="2"/>
            </a:endParaRPr>
          </a:p>
        </p:txBody>
      </p:sp>
    </p:spTree>
    <p:extLst>
      <p:ext uri="{BB962C8B-B14F-4D97-AF65-F5344CB8AC3E}">
        <p14:creationId xmlns:p14="http://schemas.microsoft.com/office/powerpoint/2010/main" val="174900944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Visual Studio iOS Simulator Remoting</a:t>
            </a:r>
          </a:p>
        </p:txBody>
      </p:sp>
      <p:sp>
        <p:nvSpPr>
          <p:cNvPr id="3" name="TextBox 2"/>
          <p:cNvSpPr txBox="1"/>
          <p:nvPr/>
        </p:nvSpPr>
        <p:spPr>
          <a:xfrm>
            <a:off x="622619" y="1668462"/>
            <a:ext cx="5595620" cy="3936351"/>
          </a:xfrm>
          <a:prstGeom prst="rect">
            <a:avLst/>
          </a:prstGeom>
          <a:noFill/>
        </p:spPr>
        <p:txBody>
          <a:bodyPr wrap="square" rtlCol="0">
            <a:spAutoFit/>
          </a:bodyPr>
          <a:lstStyle/>
          <a:p>
            <a:pPr marL="349724" indent="-349724">
              <a:buFont typeface="Arial" charset="0"/>
              <a:buChar char="•"/>
            </a:pPr>
            <a:r>
              <a:rPr lang="en-US" sz="4080" dirty="0">
                <a:solidFill>
                  <a:srgbClr val="404040"/>
                </a:solidFill>
                <a:latin typeface="+mj-lt"/>
                <a:ea typeface="Segoe UI" charset="0"/>
                <a:cs typeface="Segoe UI" charset="0"/>
              </a:rPr>
              <a:t>Multi-Touch Enabled</a:t>
            </a:r>
          </a:p>
          <a:p>
            <a:pPr marL="349724" indent="-349724">
              <a:buFont typeface="Arial" charset="0"/>
              <a:buChar char="•"/>
            </a:pPr>
            <a:r>
              <a:rPr lang="en-US" sz="4080" dirty="0">
                <a:solidFill>
                  <a:srgbClr val="404040"/>
                </a:solidFill>
                <a:latin typeface="+mj-lt"/>
                <a:ea typeface="Segoe UI" charset="0"/>
                <a:cs typeface="Segoe UI" charset="0"/>
              </a:rPr>
              <a:t>Pressure Sensitive</a:t>
            </a:r>
          </a:p>
          <a:p>
            <a:pPr marL="349724" indent="-349724">
              <a:buFont typeface="Arial" charset="0"/>
              <a:buChar char="•"/>
            </a:pPr>
            <a:r>
              <a:rPr lang="en-US" sz="4080" dirty="0">
                <a:solidFill>
                  <a:srgbClr val="404040"/>
                </a:solidFill>
                <a:latin typeface="+mj-lt"/>
                <a:ea typeface="Segoe UI" charset="0"/>
                <a:cs typeface="Segoe UI" charset="0"/>
              </a:rPr>
              <a:t>Super Fast</a:t>
            </a:r>
          </a:p>
          <a:p>
            <a:pPr marL="349724" indent="-349724">
              <a:buFont typeface="Arial" charset="0"/>
              <a:buChar char="•"/>
            </a:pPr>
            <a:r>
              <a:rPr lang="en-US" sz="4080" dirty="0">
                <a:solidFill>
                  <a:srgbClr val="404040"/>
                </a:solidFill>
                <a:latin typeface="+mj-lt"/>
                <a:ea typeface="Segoe UI" charset="0"/>
                <a:cs typeface="Segoe UI" charset="0"/>
              </a:rPr>
              <a:t>Rotate, screenshots, location changes</a:t>
            </a:r>
          </a:p>
          <a:p>
            <a:pPr marL="349724" indent="-349724">
              <a:buFont typeface="Arial" charset="0"/>
              <a:buChar char="•"/>
            </a:pPr>
            <a:r>
              <a:rPr lang="en-US" sz="4080" dirty="0">
                <a:solidFill>
                  <a:srgbClr val="404040"/>
                </a:solidFill>
                <a:latin typeface="+mj-lt"/>
                <a:ea typeface="Segoe UI" charset="0"/>
                <a:cs typeface="Segoe UI" charset="0"/>
              </a:rPr>
              <a:t>Never leave VS</a:t>
            </a:r>
          </a:p>
        </p:txBody>
      </p:sp>
      <p:pic>
        <p:nvPicPr>
          <p:cNvPr id="5" name="Picture 4"/>
          <p:cNvPicPr>
            <a:picLocks noChangeAspect="1"/>
          </p:cNvPicPr>
          <p:nvPr/>
        </p:nvPicPr>
        <p:blipFill>
          <a:blip r:embed="rId2"/>
          <a:stretch>
            <a:fillRect/>
          </a:stretch>
        </p:blipFill>
        <p:spPr>
          <a:xfrm>
            <a:off x="3136760" y="1100834"/>
            <a:ext cx="12434711" cy="6273312"/>
          </a:xfrm>
          <a:prstGeom prst="rect">
            <a:avLst/>
          </a:prstGeom>
        </p:spPr>
      </p:pic>
      <p:sp>
        <p:nvSpPr>
          <p:cNvPr id="6" name="Text Placeholder 3"/>
          <p:cNvSpPr txBox="1">
            <a:spLocks/>
          </p:cNvSpPr>
          <p:nvPr/>
        </p:nvSpPr>
        <p:spPr>
          <a:xfrm>
            <a:off x="275484" y="6383735"/>
            <a:ext cx="11885514" cy="313928"/>
          </a:xfrm>
          <a:prstGeom prst="rect">
            <a:avLst/>
          </a:prstGeom>
        </p:spPr>
        <p:txBody>
          <a:bodyPr/>
          <a:lstStyle>
            <a:lvl1pPr marL="672324" marR="0" indent="-672324" algn="l" defTabSz="1828827" rtl="0" eaLnBrk="1" fontAlgn="auto" latinLnBrk="0" hangingPunct="1">
              <a:lnSpc>
                <a:spcPct val="90000"/>
              </a:lnSpc>
              <a:spcBef>
                <a:spcPct val="20000"/>
              </a:spcBef>
              <a:spcAft>
                <a:spcPts val="0"/>
              </a:spcAft>
              <a:buClrTx/>
              <a:buSzPct val="90000"/>
              <a:buFont typeface="Arial" pitchFamily="34" charset="0"/>
              <a:buChar char="•"/>
              <a:tabLst/>
              <a:defRPr sz="7843" kern="1200" spc="0" baseline="0">
                <a:gradFill>
                  <a:gsLst>
                    <a:gs pos="1250">
                      <a:schemeClr val="tx1"/>
                    </a:gs>
                    <a:gs pos="100000">
                      <a:schemeClr val="tx1"/>
                    </a:gs>
                  </a:gsLst>
                  <a:lin ang="5400000" scaled="0"/>
                </a:gradFill>
                <a:latin typeface="+mj-lt"/>
                <a:ea typeface="+mn-ea"/>
                <a:cs typeface="+mn-cs"/>
              </a:defRPr>
            </a:lvl1pPr>
            <a:lvl2pPr marL="1145441" marR="0" indent="-473117" algn="l" defTabSz="1828827" rtl="0" eaLnBrk="1" fontAlgn="auto" latinLnBrk="0" hangingPunct="1">
              <a:lnSpc>
                <a:spcPct val="90000"/>
              </a:lnSpc>
              <a:spcBef>
                <a:spcPct val="20000"/>
              </a:spcBef>
              <a:spcAft>
                <a:spcPts val="0"/>
              </a:spcAft>
              <a:buClrTx/>
              <a:buSzPct val="90000"/>
              <a:buFont typeface="Arial" pitchFamily="34" charset="0"/>
              <a:buChar char="•"/>
              <a:tabLst/>
              <a:defRPr sz="4706" kern="1200" spc="0" baseline="0">
                <a:gradFill>
                  <a:gsLst>
                    <a:gs pos="1250">
                      <a:schemeClr val="tx1"/>
                    </a:gs>
                    <a:gs pos="100000">
                      <a:schemeClr val="tx1"/>
                    </a:gs>
                  </a:gsLst>
                  <a:lin ang="5400000" scaled="0"/>
                </a:gradFill>
                <a:latin typeface="+mn-lt"/>
                <a:ea typeface="+mn-ea"/>
                <a:cs typeface="+mn-cs"/>
              </a:defRPr>
            </a:lvl2pPr>
            <a:lvl3pPr marL="1568756" marR="0" indent="-448216" algn="l" defTabSz="182882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n-lt"/>
                <a:ea typeface="+mn-ea"/>
                <a:cs typeface="+mn-cs"/>
              </a:defRPr>
            </a:lvl3pPr>
            <a:lvl4pPr marL="2016972" marR="0" indent="-448216" algn="l" defTabSz="1828827" rtl="0" eaLnBrk="1" fontAlgn="auto" latinLnBrk="0" hangingPunct="1">
              <a:lnSpc>
                <a:spcPct val="90000"/>
              </a:lnSpc>
              <a:spcBef>
                <a:spcPct val="20000"/>
              </a:spcBef>
              <a:spcAft>
                <a:spcPts val="0"/>
              </a:spcAft>
              <a:buClrTx/>
              <a:buSzPct val="90000"/>
              <a:buFont typeface="Arial" pitchFamily="34" charset="0"/>
              <a:buChar char="•"/>
              <a:tabLst/>
              <a:defRPr sz="3529" kern="1200" spc="0" baseline="0">
                <a:gradFill>
                  <a:gsLst>
                    <a:gs pos="1250">
                      <a:schemeClr val="tx1"/>
                    </a:gs>
                    <a:gs pos="100000">
                      <a:schemeClr val="tx1"/>
                    </a:gs>
                  </a:gsLst>
                  <a:lin ang="5400000" scaled="0"/>
                </a:gradFill>
                <a:latin typeface="+mn-lt"/>
                <a:ea typeface="+mn-ea"/>
                <a:cs typeface="+mn-cs"/>
              </a:defRPr>
            </a:lvl4pPr>
            <a:lvl5pPr marL="2465188" marR="0" indent="-448216" algn="l" defTabSz="1828827" rtl="0" eaLnBrk="1" fontAlgn="auto" latinLnBrk="0" hangingPunct="1">
              <a:lnSpc>
                <a:spcPct val="90000"/>
              </a:lnSpc>
              <a:spcBef>
                <a:spcPct val="20000"/>
              </a:spcBef>
              <a:spcAft>
                <a:spcPts val="0"/>
              </a:spcAft>
              <a:buClrTx/>
              <a:buSzPct val="90000"/>
              <a:buFont typeface="Arial" pitchFamily="34" charset="0"/>
              <a:buChar char="•"/>
              <a:tabLst/>
              <a:defRPr sz="3529" kern="1200" spc="0" baseline="0">
                <a:gradFill>
                  <a:gsLst>
                    <a:gs pos="1250">
                      <a:schemeClr val="tx1"/>
                    </a:gs>
                    <a:gs pos="100000">
                      <a:schemeClr val="tx1"/>
                    </a:gs>
                  </a:gsLst>
                  <a:lin ang="5400000" scaled="0"/>
                </a:gradFill>
                <a:latin typeface="+mn-lt"/>
                <a:ea typeface="+mn-ea"/>
                <a:cs typeface="+mn-cs"/>
              </a:defRPr>
            </a:lvl5pPr>
            <a:lvl6pPr marL="5029274" indent="-457208" algn="l" defTabSz="1828827" rtl="0" eaLnBrk="1" latinLnBrk="0" hangingPunct="1">
              <a:spcBef>
                <a:spcPct val="20000"/>
              </a:spcBef>
              <a:buFont typeface="Arial" pitchFamily="34" charset="0"/>
              <a:buChar char="•"/>
              <a:defRPr sz="3921" kern="1200">
                <a:solidFill>
                  <a:schemeClr val="tx1"/>
                </a:solidFill>
                <a:latin typeface="+mn-lt"/>
                <a:ea typeface="+mn-ea"/>
                <a:cs typeface="+mn-cs"/>
              </a:defRPr>
            </a:lvl6pPr>
            <a:lvl7pPr marL="5943690" indent="-457208" algn="l" defTabSz="1828827" rtl="0" eaLnBrk="1" latinLnBrk="0" hangingPunct="1">
              <a:spcBef>
                <a:spcPct val="20000"/>
              </a:spcBef>
              <a:buFont typeface="Arial" pitchFamily="34" charset="0"/>
              <a:buChar char="•"/>
              <a:defRPr sz="3921" kern="1200">
                <a:solidFill>
                  <a:schemeClr val="tx1"/>
                </a:solidFill>
                <a:latin typeface="+mn-lt"/>
                <a:ea typeface="+mn-ea"/>
                <a:cs typeface="+mn-cs"/>
              </a:defRPr>
            </a:lvl7pPr>
            <a:lvl8pPr marL="6858103" indent="-457208" algn="l" defTabSz="1828827" rtl="0" eaLnBrk="1" latinLnBrk="0" hangingPunct="1">
              <a:spcBef>
                <a:spcPct val="20000"/>
              </a:spcBef>
              <a:buFont typeface="Arial" pitchFamily="34" charset="0"/>
              <a:buChar char="•"/>
              <a:defRPr sz="3921" kern="1200">
                <a:solidFill>
                  <a:schemeClr val="tx1"/>
                </a:solidFill>
                <a:latin typeface="+mn-lt"/>
                <a:ea typeface="+mn-ea"/>
                <a:cs typeface="+mn-cs"/>
              </a:defRPr>
            </a:lvl8pPr>
            <a:lvl9pPr marL="7772519" indent="-457208" algn="l" defTabSz="1828827" rtl="0" eaLnBrk="1" latinLnBrk="0" hangingPunct="1">
              <a:spcBef>
                <a:spcPct val="20000"/>
              </a:spcBef>
              <a:buFont typeface="Arial" pitchFamily="34" charset="0"/>
              <a:buChar char="•"/>
              <a:defRPr sz="3921" kern="1200">
                <a:solidFill>
                  <a:schemeClr val="tx1"/>
                </a:solidFill>
                <a:latin typeface="+mn-lt"/>
                <a:ea typeface="+mn-ea"/>
                <a:cs typeface="+mn-cs"/>
              </a:defRPr>
            </a:lvl9pPr>
          </a:lstStyle>
          <a:p>
            <a:pPr marL="0" indent="0">
              <a:buNone/>
            </a:pPr>
            <a:r>
              <a:rPr lang="en-US" sz="1632" dirty="0"/>
              <a:t>*Requires Visual Studio Enterprise</a:t>
            </a:r>
          </a:p>
        </p:txBody>
      </p:sp>
    </p:spTree>
    <p:extLst>
      <p:ext uri="{BB962C8B-B14F-4D97-AF65-F5344CB8AC3E}">
        <p14:creationId xmlns:p14="http://schemas.microsoft.com/office/powerpoint/2010/main" val="214495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1189751" y="3025185"/>
            <a:ext cx="10056972" cy="944156"/>
          </a:xfrm>
          <a:prstGeom prst="rect">
            <a:avLst/>
          </a:prstGeom>
        </p:spPr>
        <p:txBody>
          <a:bodyPr vert="horz" wrap="square" lIns="149217" tIns="93260" rIns="149217" bIns="93260" rtlCol="0" anchor="t">
            <a:noAutofit/>
          </a:bodyPr>
          <a:lstStyle>
            <a:lvl1pPr algn="l" defTabSz="914367" rtl="0" eaLnBrk="1" latinLnBrk="0" hangingPunct="1">
              <a:lnSpc>
                <a:spcPct val="90000"/>
              </a:lnSpc>
              <a:spcBef>
                <a:spcPct val="0"/>
              </a:spcBef>
              <a:buNone/>
              <a:defRPr lang="en-US" sz="4705" b="0" kern="1200" cap="none" spc="-10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799" dirty="0"/>
              <a:t>Streamlined Development</a:t>
            </a:r>
          </a:p>
        </p:txBody>
      </p:sp>
    </p:spTree>
    <p:extLst>
      <p:ext uri="{BB962C8B-B14F-4D97-AF65-F5344CB8AC3E}">
        <p14:creationId xmlns:p14="http://schemas.microsoft.com/office/powerpoint/2010/main" val="15517542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Rectangle 68"/>
          <p:cNvSpPr/>
          <p:nvPr/>
        </p:nvSpPr>
        <p:spPr bwMode="auto">
          <a:xfrm>
            <a:off x="3283503" y="2704322"/>
            <a:ext cx="5869469" cy="2742536"/>
          </a:xfrm>
          <a:prstGeom prst="rect">
            <a:avLst/>
          </a:prstGeom>
          <a:solidFill>
            <a:srgbClr val="72ACB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r>
              <a:rPr lang="en-US" sz="800" dirty="0">
                <a:gradFill>
                  <a:gsLst>
                    <a:gs pos="0">
                      <a:srgbClr val="FFFFFF"/>
                    </a:gs>
                    <a:gs pos="100000">
                      <a:srgbClr val="FFFFFF"/>
                    </a:gs>
                  </a:gsLst>
                  <a:lin ang="5400000" scaled="0"/>
                </a:gradFill>
                <a:ea typeface="Segoe UI" pitchFamily="34" charset="0"/>
                <a:cs typeface="Segoe UI" pitchFamily="34" charset="0"/>
              </a:rPr>
              <a:t> </a:t>
            </a:r>
          </a:p>
        </p:txBody>
      </p:sp>
      <p:sp>
        <p:nvSpPr>
          <p:cNvPr id="26" name="Rectangle 25"/>
          <p:cNvSpPr/>
          <p:nvPr/>
        </p:nvSpPr>
        <p:spPr bwMode="auto">
          <a:xfrm>
            <a:off x="3283503" y="2226969"/>
            <a:ext cx="1939910" cy="454573"/>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r>
              <a:rPr lang="en-US" sz="800" dirty="0">
                <a:gradFill>
                  <a:gsLst>
                    <a:gs pos="0">
                      <a:srgbClr val="FFFFFF"/>
                    </a:gs>
                    <a:gs pos="100000">
                      <a:srgbClr val="FFFFFF"/>
                    </a:gs>
                  </a:gsLst>
                  <a:lin ang="5400000" scaled="0"/>
                </a:gradFill>
                <a:ea typeface="Segoe UI" pitchFamily="34" charset="0"/>
                <a:cs typeface="Segoe UI" pitchFamily="34" charset="0"/>
              </a:rPr>
              <a:t> </a:t>
            </a:r>
          </a:p>
        </p:txBody>
      </p:sp>
      <p:sp>
        <p:nvSpPr>
          <p:cNvPr id="29" name="Rectangle 28"/>
          <p:cNvSpPr/>
          <p:nvPr/>
        </p:nvSpPr>
        <p:spPr bwMode="auto">
          <a:xfrm>
            <a:off x="5248283" y="2226969"/>
            <a:ext cx="1939910" cy="454573"/>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r>
              <a:rPr lang="en-US" sz="800" dirty="0">
                <a:gradFill>
                  <a:gsLst>
                    <a:gs pos="0">
                      <a:srgbClr val="FFFFFF"/>
                    </a:gs>
                    <a:gs pos="100000">
                      <a:srgbClr val="FFFFFF"/>
                    </a:gs>
                  </a:gsLst>
                  <a:lin ang="5400000" scaled="0"/>
                </a:gradFill>
                <a:ea typeface="Segoe UI" pitchFamily="34" charset="0"/>
                <a:cs typeface="Segoe UI" pitchFamily="34" charset="0"/>
              </a:rPr>
              <a:t> </a:t>
            </a:r>
          </a:p>
        </p:txBody>
      </p:sp>
      <p:sp>
        <p:nvSpPr>
          <p:cNvPr id="30" name="Rectangle 29"/>
          <p:cNvSpPr/>
          <p:nvPr/>
        </p:nvSpPr>
        <p:spPr bwMode="auto">
          <a:xfrm>
            <a:off x="7213062" y="2226969"/>
            <a:ext cx="1939910" cy="454573"/>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r>
              <a:rPr lang="en-US" sz="800" dirty="0">
                <a:solidFill>
                  <a:srgbClr val="00BBF1"/>
                </a:solidFill>
                <a:ea typeface="Segoe UI" pitchFamily="34" charset="0"/>
                <a:cs typeface="Segoe UI" pitchFamily="34" charset="0"/>
              </a:rPr>
              <a:t> </a:t>
            </a:r>
          </a:p>
        </p:txBody>
      </p:sp>
      <p:sp>
        <p:nvSpPr>
          <p:cNvPr id="47" name="Oval 46"/>
          <p:cNvSpPr/>
          <p:nvPr/>
        </p:nvSpPr>
        <p:spPr bwMode="auto">
          <a:xfrm>
            <a:off x="3853639" y="1259410"/>
            <a:ext cx="799637" cy="799635"/>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0" name="Oval 49"/>
          <p:cNvSpPr/>
          <p:nvPr/>
        </p:nvSpPr>
        <p:spPr bwMode="auto">
          <a:xfrm>
            <a:off x="5818420" y="1256415"/>
            <a:ext cx="799637" cy="799635"/>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3" name="Oval 52"/>
          <p:cNvSpPr/>
          <p:nvPr/>
        </p:nvSpPr>
        <p:spPr bwMode="auto">
          <a:xfrm>
            <a:off x="7783199" y="1256415"/>
            <a:ext cx="799637" cy="799635"/>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Up Arrow 4"/>
          <p:cNvSpPr/>
          <p:nvPr/>
        </p:nvSpPr>
        <p:spPr bwMode="auto">
          <a:xfrm>
            <a:off x="3876896" y="2903486"/>
            <a:ext cx="753122" cy="683713"/>
          </a:xfrm>
          <a:prstGeom prst="upArrow">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3260" tIns="93260" rIns="34977" bIns="34977" rtlCol="0" anchor="b" anchorCtr="0"/>
          <a:lstStyle/>
          <a:p>
            <a:pPr algn="ctr" defTabSz="950961"/>
            <a:endParaRPr lang="en-US" sz="816" dirty="0">
              <a:gradFill>
                <a:gsLst>
                  <a:gs pos="0">
                    <a:srgbClr val="FFFFFF"/>
                  </a:gs>
                  <a:gs pos="100000">
                    <a:srgbClr val="FFFFFF"/>
                  </a:gs>
                </a:gsLst>
                <a:lin ang="5400000" scaled="0"/>
              </a:gradFill>
              <a:ea typeface="Segoe UI" pitchFamily="34" charset="0"/>
              <a:cs typeface="Segoe UI" pitchFamily="34" charset="0"/>
            </a:endParaRPr>
          </a:p>
        </p:txBody>
      </p:sp>
      <p:sp>
        <p:nvSpPr>
          <p:cNvPr id="65" name="Up Arrow 64"/>
          <p:cNvSpPr/>
          <p:nvPr/>
        </p:nvSpPr>
        <p:spPr bwMode="auto">
          <a:xfrm>
            <a:off x="5841676" y="2903486"/>
            <a:ext cx="753122" cy="683713"/>
          </a:xfrm>
          <a:prstGeom prst="upArrow">
            <a:avLst/>
          </a:prstGeom>
          <a:solidFill>
            <a:srgbClr val="5DA11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3260" tIns="93260" rIns="34977" bIns="34977" rtlCol="0" anchor="b" anchorCtr="0"/>
          <a:lstStyle/>
          <a:p>
            <a:pPr algn="ctr" defTabSz="950961"/>
            <a:endParaRPr lang="en-US" sz="816" dirty="0">
              <a:gradFill>
                <a:gsLst>
                  <a:gs pos="0">
                    <a:srgbClr val="FFFFFF"/>
                  </a:gs>
                  <a:gs pos="100000">
                    <a:srgbClr val="FFFFFF"/>
                  </a:gs>
                </a:gsLst>
                <a:lin ang="5400000" scaled="0"/>
              </a:gradFill>
              <a:ea typeface="Segoe UI" pitchFamily="34" charset="0"/>
              <a:cs typeface="Segoe UI" pitchFamily="34" charset="0"/>
            </a:endParaRPr>
          </a:p>
        </p:txBody>
      </p:sp>
      <p:sp>
        <p:nvSpPr>
          <p:cNvPr id="68" name="Up Arrow 67"/>
          <p:cNvSpPr/>
          <p:nvPr/>
        </p:nvSpPr>
        <p:spPr bwMode="auto">
          <a:xfrm>
            <a:off x="7806455" y="2903486"/>
            <a:ext cx="753122" cy="683713"/>
          </a:xfrm>
          <a:prstGeom prst="upArrow">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3260" tIns="93260" rIns="34977" bIns="34977" rtlCol="0" anchor="b" anchorCtr="0"/>
          <a:lstStyle/>
          <a:p>
            <a:pPr algn="ctr" defTabSz="950961"/>
            <a:endParaRPr lang="en-US" sz="816" dirty="0">
              <a:gradFill>
                <a:gsLst>
                  <a:gs pos="0">
                    <a:srgbClr val="FFFFFF"/>
                  </a:gs>
                  <a:gs pos="100000">
                    <a:srgbClr val="FFFFFF"/>
                  </a:gs>
                </a:gsLst>
                <a:lin ang="5400000" scaled="0"/>
              </a:gradFill>
              <a:ea typeface="Segoe UI" pitchFamily="34" charset="0"/>
              <a:cs typeface="Segoe UI" pitchFamily="34" charset="0"/>
            </a:endParaRPr>
          </a:p>
        </p:txBody>
      </p:sp>
      <p:sp>
        <p:nvSpPr>
          <p:cNvPr id="70" name="TextBox 69"/>
          <p:cNvSpPr txBox="1"/>
          <p:nvPr/>
        </p:nvSpPr>
        <p:spPr>
          <a:xfrm>
            <a:off x="3283503" y="3614706"/>
            <a:ext cx="5869469" cy="871764"/>
          </a:xfrm>
          <a:prstGeom prst="rect">
            <a:avLst/>
          </a:prstGeom>
          <a:noFill/>
        </p:spPr>
        <p:txBody>
          <a:bodyPr wrap="square" lIns="182854" tIns="146283" rIns="182854" bIns="146283" rtlCol="0">
            <a:spAutoFit/>
          </a:bodyPr>
          <a:lstStyle/>
          <a:p>
            <a:pPr algn="ctr" defTabSz="932293" fontAlgn="base">
              <a:spcBef>
                <a:spcPct val="0"/>
              </a:spcBef>
              <a:spcAft>
                <a:spcPct val="0"/>
              </a:spcAft>
            </a:pPr>
            <a:r>
              <a:rPr lang="en-US" sz="3672" dirty="0">
                <a:solidFill>
                  <a:schemeClr val="bg1"/>
                </a:solidFill>
                <a:latin typeface="+mj-lt"/>
              </a:rPr>
              <a:t>Shared C# Backend</a:t>
            </a:r>
          </a:p>
        </p:txBody>
      </p:sp>
      <p:pic>
        <p:nvPicPr>
          <p:cNvPr id="19" name="Picture 2" descr="http://www.freeiconspng.com/uploads/ios-7-logo-png-14.png"/>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4013599" y="1482567"/>
            <a:ext cx="521710" cy="328407"/>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004104" y="1389207"/>
            <a:ext cx="428266" cy="515126"/>
          </a:xfrm>
          <a:prstGeom prst="rect">
            <a:avLst/>
          </a:prstGeom>
        </p:spPr>
      </p:pic>
      <p:pic>
        <p:nvPicPr>
          <p:cNvPr id="21" name="Picture 20"/>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967690" y="1422230"/>
            <a:ext cx="430653" cy="430527"/>
          </a:xfrm>
          <a:prstGeom prst="rect">
            <a:avLst/>
          </a:prstGeom>
        </p:spPr>
      </p:pic>
    </p:spTree>
    <p:extLst>
      <p:ext uri="{BB962C8B-B14F-4D97-AF65-F5344CB8AC3E}">
        <p14:creationId xmlns:p14="http://schemas.microsoft.com/office/powerpoint/2010/main" val="12925899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69"/>
                                        </p:tgtEl>
                                      </p:cBhvr>
                                    </p:animEffect>
                                    <p:set>
                                      <p:cBhvr>
                                        <p:cTn id="7" dur="1" fill="hold">
                                          <p:stCondLst>
                                            <p:cond delay="499"/>
                                          </p:stCondLst>
                                        </p:cTn>
                                        <p:tgtEl>
                                          <p:spTgt spid="69"/>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70"/>
                                        </p:tgtEl>
                                      </p:cBhvr>
                                    </p:animEffect>
                                    <p:set>
                                      <p:cBhvr>
                                        <p:cTn id="10" dur="1" fill="hold">
                                          <p:stCondLst>
                                            <p:cond delay="499"/>
                                          </p:stCondLst>
                                        </p:cTn>
                                        <p:tgtEl>
                                          <p:spTgt spid="70"/>
                                        </p:tgtEl>
                                        <p:attrNameLst>
                                          <p:attrName>style.visibility</p:attrName>
                                        </p:attrNameLst>
                                      </p:cBhvr>
                                      <p:to>
                                        <p:strVal val="hidden"/>
                                      </p:to>
                                    </p:set>
                                  </p:childTnLst>
                                </p:cTn>
                              </p:par>
                            </p:childTnLst>
                          </p:cTn>
                        </p:par>
                        <p:par>
                          <p:cTn id="11" fill="hold">
                            <p:stCondLst>
                              <p:cond delay="500"/>
                            </p:stCondLst>
                            <p:childTnLst>
                              <p:par>
                                <p:cTn id="12" presetID="10" presetClass="entr" presetSubtype="0" fill="hold" grpId="1" nodeType="after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500"/>
                                        <p:tgtEl>
                                          <p:spTgt spid="5"/>
                                        </p:tgtEl>
                                      </p:cBhvr>
                                    </p:animEffect>
                                  </p:childTnLst>
                                </p:cTn>
                              </p:par>
                              <p:par>
                                <p:cTn id="15" presetID="10" presetClass="entr" presetSubtype="0" fill="hold" grpId="1" nodeType="withEffect">
                                  <p:stCondLst>
                                    <p:cond delay="0"/>
                                  </p:stCondLst>
                                  <p:childTnLst>
                                    <p:set>
                                      <p:cBhvr>
                                        <p:cTn id="16" dur="1" fill="hold">
                                          <p:stCondLst>
                                            <p:cond delay="0"/>
                                          </p:stCondLst>
                                        </p:cTn>
                                        <p:tgtEl>
                                          <p:spTgt spid="65"/>
                                        </p:tgtEl>
                                        <p:attrNameLst>
                                          <p:attrName>style.visibility</p:attrName>
                                        </p:attrNameLst>
                                      </p:cBhvr>
                                      <p:to>
                                        <p:strVal val="visible"/>
                                      </p:to>
                                    </p:set>
                                    <p:animEffect transition="in" filter="fade">
                                      <p:cBhvr>
                                        <p:cTn id="17" dur="500"/>
                                        <p:tgtEl>
                                          <p:spTgt spid="65"/>
                                        </p:tgtEl>
                                      </p:cBhvr>
                                    </p:animEffect>
                                  </p:childTnLst>
                                </p:cTn>
                              </p:par>
                              <p:par>
                                <p:cTn id="18" presetID="10" presetClass="entr" presetSubtype="0" fill="hold" grpId="1" nodeType="withEffect">
                                  <p:stCondLst>
                                    <p:cond delay="0"/>
                                  </p:stCondLst>
                                  <p:childTnLst>
                                    <p:set>
                                      <p:cBhvr>
                                        <p:cTn id="19" dur="1" fill="hold">
                                          <p:stCondLst>
                                            <p:cond delay="0"/>
                                          </p:stCondLst>
                                        </p:cTn>
                                        <p:tgtEl>
                                          <p:spTgt spid="68"/>
                                        </p:tgtEl>
                                        <p:attrNameLst>
                                          <p:attrName>style.visibility</p:attrName>
                                        </p:attrNameLst>
                                      </p:cBhvr>
                                      <p:to>
                                        <p:strVal val="visible"/>
                                      </p:to>
                                    </p:set>
                                    <p:animEffect transition="in" filter="fade">
                                      <p:cBhvr>
                                        <p:cTn id="20" dur="500"/>
                                        <p:tgtEl>
                                          <p:spTgt spid="68"/>
                                        </p:tgtEl>
                                      </p:cBhvr>
                                    </p:animEffect>
                                  </p:childTnLst>
                                </p:cTn>
                              </p:par>
                              <p:par>
                                <p:cTn id="21" presetID="42" presetClass="path" presetSubtype="0" repeatCount="indefinite" accel="50000" decel="50000" fill="remove" grpId="0" nodeType="withEffect">
                                  <p:stCondLst>
                                    <p:cond delay="0"/>
                                  </p:stCondLst>
                                  <p:childTnLst>
                                    <p:animMotion origin="layout" path="M -4.05314E-6 -3.46599E-6 L -4.05314E-6 0.04096 " pathEditMode="relative" rAng="0" ptsTypes="AA">
                                      <p:cBhvr>
                                        <p:cTn id="22" dur="1000" spd="-100000" fill="hold"/>
                                        <p:tgtEl>
                                          <p:spTgt spid="5"/>
                                        </p:tgtEl>
                                        <p:attrNameLst>
                                          <p:attrName>ppt_x</p:attrName>
                                          <p:attrName>ppt_y</p:attrName>
                                        </p:attrNameLst>
                                      </p:cBhvr>
                                      <p:rCtr x="0" y="2036"/>
                                    </p:animMotion>
                                  </p:childTnLst>
                                </p:cTn>
                              </p:par>
                              <p:par>
                                <p:cTn id="23" presetID="42" presetClass="path" presetSubtype="0" repeatCount="indefinite" accel="50000" decel="50000" fill="remove" grpId="0" nodeType="withEffect">
                                  <p:stCondLst>
                                    <p:cond delay="0"/>
                                  </p:stCondLst>
                                  <p:childTnLst>
                                    <p:animMotion origin="layout" path="M -4.05314E-6 -3.46599E-6 L -4.05314E-6 0.04096 " pathEditMode="relative" rAng="0" ptsTypes="AA">
                                      <p:cBhvr>
                                        <p:cTn id="24" dur="1000" spd="-100000" fill="hold"/>
                                        <p:tgtEl>
                                          <p:spTgt spid="65"/>
                                        </p:tgtEl>
                                        <p:attrNameLst>
                                          <p:attrName>ppt_x</p:attrName>
                                          <p:attrName>ppt_y</p:attrName>
                                        </p:attrNameLst>
                                      </p:cBhvr>
                                      <p:rCtr x="0" y="2036"/>
                                    </p:animMotion>
                                  </p:childTnLst>
                                </p:cTn>
                              </p:par>
                              <p:par>
                                <p:cTn id="25" presetID="42" presetClass="path" presetSubtype="0" repeatCount="indefinite" accel="50000" decel="50000" fill="remove" grpId="0" nodeType="withEffect">
                                  <p:stCondLst>
                                    <p:cond delay="0"/>
                                  </p:stCondLst>
                                  <p:childTnLst>
                                    <p:animMotion origin="layout" path="M -4.09221E-6 -4.2249E-6 L -4.09221E-6 0.04119 " pathEditMode="relative" rAng="0" ptsTypes="AA">
                                      <p:cBhvr>
                                        <p:cTn id="26" dur="1000" spd="-100000" fill="hold"/>
                                        <p:tgtEl>
                                          <p:spTgt spid="68"/>
                                        </p:tgtEl>
                                        <p:attrNameLst>
                                          <p:attrName>ppt_x</p:attrName>
                                          <p:attrName>ppt_y</p:attrName>
                                        </p:attrNameLst>
                                      </p:cBhvr>
                                      <p:rCtr x="0" y="20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animBg="1"/>
      <p:bldP spid="5" grpId="0" animBg="1"/>
      <p:bldP spid="5" grpId="1" animBg="1"/>
      <p:bldP spid="65" grpId="0" animBg="1"/>
      <p:bldP spid="65" grpId="1" animBg="1"/>
      <p:bldP spid="68" grpId="0" animBg="1"/>
      <p:bldP spid="68" grpId="1" animBg="1"/>
      <p:bldP spid="70"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51708" y="1062343"/>
            <a:ext cx="3877140" cy="1583541"/>
          </a:xfrm>
        </p:spPr>
        <p:txBody>
          <a:bodyPr/>
          <a:lstStyle/>
          <a:p>
            <a:r>
              <a:rPr lang="en-US" dirty="0"/>
              <a:t>Platform</a:t>
            </a:r>
            <a:br>
              <a:rPr lang="en-US" dirty="0"/>
            </a:br>
            <a:r>
              <a:rPr lang="en-US" dirty="0"/>
              <a:t>Specific Code</a:t>
            </a:r>
          </a:p>
        </p:txBody>
      </p:sp>
      <p:sp>
        <p:nvSpPr>
          <p:cNvPr id="44" name="Text Placeholder 18"/>
          <p:cNvSpPr txBox="1">
            <a:spLocks/>
          </p:cNvSpPr>
          <p:nvPr/>
        </p:nvSpPr>
        <p:spPr>
          <a:xfrm>
            <a:off x="7351707" y="3148869"/>
            <a:ext cx="4053966" cy="2282941"/>
          </a:xfrm>
          <a:prstGeom prst="rect">
            <a:avLst/>
          </a:prstGeom>
        </p:spPr>
        <p:txBody>
          <a:bodyPr vert="horz" wrap="square" lIns="146283" tIns="91427" rIns="146283" bIns="91427" rtlCol="0">
            <a:no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None/>
              <a:tabLst/>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r>
              <a:rPr lang="en-US" sz="2800" dirty="0">
                <a:solidFill>
                  <a:schemeClr val="tx1"/>
                </a:solidFill>
                <a:latin typeface="+mj-lt"/>
              </a:rPr>
              <a:t>What if we didn’t have to write this code?</a:t>
            </a:r>
            <a:br>
              <a:rPr lang="en-US" sz="2800" dirty="0">
                <a:solidFill>
                  <a:schemeClr val="tx1"/>
                </a:solidFill>
                <a:latin typeface="+mj-lt"/>
              </a:rPr>
            </a:br>
            <a:endParaRPr lang="en-US" sz="2800" dirty="0">
              <a:solidFill>
                <a:schemeClr val="tx1"/>
              </a:solidFill>
              <a:latin typeface="+mj-lt"/>
            </a:endParaRPr>
          </a:p>
          <a:p>
            <a:pPr marL="0" indent="0"/>
            <a:r>
              <a:rPr lang="en-US" sz="2800" dirty="0">
                <a:solidFill>
                  <a:schemeClr val="tx1"/>
                </a:solidFill>
                <a:latin typeface="+mj-lt"/>
              </a:rPr>
              <a:t>What if we could access it from shared code?</a:t>
            </a:r>
          </a:p>
          <a:p>
            <a:pPr marL="0" indent="0"/>
            <a:endParaRPr lang="en-US" sz="2800" dirty="0">
              <a:solidFill>
                <a:schemeClr val="tx1"/>
              </a:solidFill>
              <a:latin typeface="+mj-lt"/>
            </a:endParaRPr>
          </a:p>
        </p:txBody>
      </p:sp>
      <p:grpSp>
        <p:nvGrpSpPr>
          <p:cNvPr id="27" name="Group 26"/>
          <p:cNvGrpSpPr/>
          <p:nvPr/>
        </p:nvGrpSpPr>
        <p:grpSpPr>
          <a:xfrm>
            <a:off x="713473" y="1241606"/>
            <a:ext cx="6203969" cy="4459395"/>
            <a:chOff x="999919" y="1803013"/>
            <a:chExt cx="5177336" cy="3721453"/>
          </a:xfrm>
        </p:grpSpPr>
        <p:grpSp>
          <p:nvGrpSpPr>
            <p:cNvPr id="28" name="Group 27"/>
            <p:cNvGrpSpPr/>
            <p:nvPr/>
          </p:nvGrpSpPr>
          <p:grpSpPr>
            <a:xfrm>
              <a:off x="999919" y="2547632"/>
              <a:ext cx="5177336" cy="2976834"/>
              <a:chOff x="2819400" y="2108200"/>
              <a:chExt cx="5994400" cy="413529"/>
            </a:xfrm>
          </p:grpSpPr>
          <p:sp>
            <p:nvSpPr>
              <p:cNvPr id="57" name="Rectangle 56"/>
              <p:cNvSpPr/>
              <p:nvPr/>
            </p:nvSpPr>
            <p:spPr bwMode="auto">
              <a:xfrm>
                <a:off x="2819400" y="2108200"/>
                <a:ext cx="1981200" cy="413529"/>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r>
                  <a:rPr lang="en-US" sz="800" dirty="0">
                    <a:gradFill>
                      <a:gsLst>
                        <a:gs pos="0">
                          <a:srgbClr val="FFFFFF"/>
                        </a:gs>
                        <a:gs pos="100000">
                          <a:srgbClr val="FFFFFF"/>
                        </a:gs>
                      </a:gsLst>
                      <a:lin ang="5400000" scaled="0"/>
                    </a:gradFill>
                    <a:ea typeface="Segoe UI" pitchFamily="34" charset="0"/>
                    <a:cs typeface="Segoe UI" pitchFamily="34" charset="0"/>
                  </a:rPr>
                  <a:t> </a:t>
                </a:r>
              </a:p>
            </p:txBody>
          </p:sp>
          <p:sp>
            <p:nvSpPr>
              <p:cNvPr id="58" name="Rectangle 57"/>
              <p:cNvSpPr/>
              <p:nvPr/>
            </p:nvSpPr>
            <p:spPr bwMode="auto">
              <a:xfrm>
                <a:off x="4826000" y="2108200"/>
                <a:ext cx="1981200" cy="413529"/>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r>
                  <a:rPr lang="en-US" sz="800" dirty="0">
                    <a:gradFill>
                      <a:gsLst>
                        <a:gs pos="0">
                          <a:srgbClr val="FFFFFF"/>
                        </a:gs>
                        <a:gs pos="100000">
                          <a:srgbClr val="FFFFFF"/>
                        </a:gs>
                      </a:gsLst>
                      <a:lin ang="5400000" scaled="0"/>
                    </a:gradFill>
                    <a:ea typeface="Segoe UI" pitchFamily="34" charset="0"/>
                    <a:cs typeface="Segoe UI" pitchFamily="34" charset="0"/>
                  </a:rPr>
                  <a:t> </a:t>
                </a:r>
              </a:p>
            </p:txBody>
          </p:sp>
          <p:sp>
            <p:nvSpPr>
              <p:cNvPr id="59" name="Rectangle 58"/>
              <p:cNvSpPr/>
              <p:nvPr/>
            </p:nvSpPr>
            <p:spPr bwMode="auto">
              <a:xfrm>
                <a:off x="6832600" y="2108200"/>
                <a:ext cx="1981200" cy="413529"/>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r>
                  <a:rPr lang="en-US" sz="800" dirty="0">
                    <a:solidFill>
                      <a:srgbClr val="00BBF1"/>
                    </a:solidFill>
                    <a:ea typeface="Segoe UI" pitchFamily="34" charset="0"/>
                    <a:cs typeface="Segoe UI" pitchFamily="34" charset="0"/>
                  </a:rPr>
                  <a:t> </a:t>
                </a:r>
              </a:p>
            </p:txBody>
          </p:sp>
        </p:grpSp>
        <p:grpSp>
          <p:nvGrpSpPr>
            <p:cNvPr id="31" name="Group 30"/>
            <p:cNvGrpSpPr/>
            <p:nvPr/>
          </p:nvGrpSpPr>
          <p:grpSpPr>
            <a:xfrm>
              <a:off x="1552141" y="1803013"/>
              <a:ext cx="4056230" cy="615789"/>
              <a:chOff x="1583263" y="1838670"/>
              <a:chExt cx="4137565" cy="628137"/>
            </a:xfrm>
          </p:grpSpPr>
          <p:sp>
            <p:nvSpPr>
              <p:cNvPr id="55" name="Oval 54"/>
              <p:cNvSpPr/>
              <p:nvPr/>
            </p:nvSpPr>
            <p:spPr bwMode="auto">
              <a:xfrm>
                <a:off x="1583263" y="1841014"/>
                <a:ext cx="625793" cy="625793"/>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43" name="Oval 42"/>
              <p:cNvSpPr/>
              <p:nvPr/>
            </p:nvSpPr>
            <p:spPr bwMode="auto">
              <a:xfrm>
                <a:off x="3357681" y="1838670"/>
                <a:ext cx="625793" cy="625793"/>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41" name="Oval 40"/>
              <p:cNvSpPr/>
              <p:nvPr/>
            </p:nvSpPr>
            <p:spPr bwMode="auto">
              <a:xfrm>
                <a:off x="5095034" y="1838670"/>
                <a:ext cx="625794" cy="625793"/>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32" name="TextBox 31"/>
            <p:cNvSpPr txBox="1"/>
            <p:nvPr/>
          </p:nvSpPr>
          <p:spPr>
            <a:xfrm>
              <a:off x="1009461" y="2609179"/>
              <a:ext cx="1701611" cy="593905"/>
            </a:xfrm>
            <a:prstGeom prst="rect">
              <a:avLst/>
            </a:prstGeom>
            <a:noFill/>
          </p:spPr>
          <p:txBody>
            <a:bodyPr wrap="square" lIns="182854" tIns="146283" rIns="182854" bIns="146283" rtlCol="0">
              <a:spAutoFit/>
            </a:bodyPr>
            <a:lstStyle/>
            <a:p>
              <a:pPr algn="ctr" defTabSz="932293" fontAlgn="base">
                <a:spcBef>
                  <a:spcPct val="0"/>
                </a:spcBef>
                <a:spcAft>
                  <a:spcPct val="0"/>
                </a:spcAft>
              </a:pPr>
              <a:r>
                <a:rPr lang="en-US" sz="2652" dirty="0">
                  <a:solidFill>
                    <a:schemeClr val="bg1"/>
                  </a:solidFill>
                </a:rPr>
                <a:t>UI+APIs</a:t>
              </a:r>
            </a:p>
          </p:txBody>
        </p:sp>
        <p:sp>
          <p:nvSpPr>
            <p:cNvPr id="33" name="TextBox 32"/>
            <p:cNvSpPr txBox="1"/>
            <p:nvPr/>
          </p:nvSpPr>
          <p:spPr>
            <a:xfrm>
              <a:off x="4444163" y="2609179"/>
              <a:ext cx="1733092" cy="593905"/>
            </a:xfrm>
            <a:prstGeom prst="rect">
              <a:avLst/>
            </a:prstGeom>
            <a:noFill/>
          </p:spPr>
          <p:txBody>
            <a:bodyPr wrap="square" lIns="182854" tIns="146283" rIns="182854" bIns="146283" rtlCol="0">
              <a:spAutoFit/>
            </a:bodyPr>
            <a:lstStyle/>
            <a:p>
              <a:pPr algn="ctr" defTabSz="932293" fontAlgn="base">
                <a:spcBef>
                  <a:spcPct val="0"/>
                </a:spcBef>
                <a:spcAft>
                  <a:spcPct val="0"/>
                </a:spcAft>
              </a:pPr>
              <a:r>
                <a:rPr lang="en-US" sz="2652" dirty="0">
                  <a:solidFill>
                    <a:schemeClr val="bg1"/>
                  </a:solidFill>
                </a:rPr>
                <a:t>UI + APIs</a:t>
              </a:r>
            </a:p>
          </p:txBody>
        </p:sp>
        <p:sp>
          <p:nvSpPr>
            <p:cNvPr id="34" name="TextBox 33"/>
            <p:cNvSpPr txBox="1"/>
            <p:nvPr/>
          </p:nvSpPr>
          <p:spPr>
            <a:xfrm>
              <a:off x="2733010" y="2609177"/>
              <a:ext cx="1711153" cy="593905"/>
            </a:xfrm>
            <a:prstGeom prst="rect">
              <a:avLst/>
            </a:prstGeom>
            <a:noFill/>
          </p:spPr>
          <p:txBody>
            <a:bodyPr wrap="square" lIns="182854" tIns="146283" rIns="182854" bIns="146283" rtlCol="0">
              <a:spAutoFit/>
            </a:bodyPr>
            <a:lstStyle/>
            <a:p>
              <a:pPr algn="ctr" defTabSz="932293" fontAlgn="base">
                <a:spcBef>
                  <a:spcPct val="0"/>
                </a:spcBef>
                <a:spcAft>
                  <a:spcPct val="0"/>
                </a:spcAft>
              </a:pPr>
              <a:r>
                <a:rPr lang="en-US" sz="2652" dirty="0">
                  <a:solidFill>
                    <a:schemeClr val="bg1"/>
                  </a:solidFill>
                </a:rPr>
                <a:t>UI + APIs</a:t>
              </a:r>
            </a:p>
          </p:txBody>
        </p:sp>
        <p:sp>
          <p:nvSpPr>
            <p:cNvPr id="35" name="TextBox 34"/>
            <p:cNvSpPr txBox="1"/>
            <p:nvPr/>
          </p:nvSpPr>
          <p:spPr>
            <a:xfrm>
              <a:off x="1042562" y="3344613"/>
              <a:ext cx="1642925" cy="1977757"/>
            </a:xfrm>
            <a:prstGeom prst="rect">
              <a:avLst/>
            </a:prstGeom>
            <a:noFill/>
          </p:spPr>
          <p:txBody>
            <a:bodyPr wrap="square" lIns="182854" tIns="146283" rIns="182854" bIns="146283" rtlCol="0">
              <a:spAutoFit/>
            </a:bodyPr>
            <a:lstStyle/>
            <a:p>
              <a:pPr defTabSz="932293" fontAlgn="base">
                <a:lnSpc>
                  <a:spcPct val="120000"/>
                </a:lnSpc>
                <a:spcBef>
                  <a:spcPct val="0"/>
                </a:spcBef>
                <a:spcAft>
                  <a:spcPct val="0"/>
                </a:spcAft>
              </a:pPr>
              <a:r>
                <a:rPr lang="en-US" sz="1836" dirty="0">
                  <a:solidFill>
                    <a:schemeClr val="bg1"/>
                  </a:solidFill>
                </a:rPr>
                <a:t>Battery</a:t>
              </a:r>
            </a:p>
            <a:p>
              <a:pPr defTabSz="932293" fontAlgn="base">
                <a:lnSpc>
                  <a:spcPct val="120000"/>
                </a:lnSpc>
                <a:spcBef>
                  <a:spcPct val="0"/>
                </a:spcBef>
                <a:spcAft>
                  <a:spcPct val="0"/>
                </a:spcAft>
              </a:pPr>
              <a:r>
                <a:rPr lang="en-US" sz="1836" dirty="0">
                  <a:solidFill>
                    <a:schemeClr val="bg1"/>
                  </a:solidFill>
                </a:rPr>
                <a:t>GPS</a:t>
              </a:r>
            </a:p>
            <a:p>
              <a:pPr defTabSz="932293" fontAlgn="base">
                <a:lnSpc>
                  <a:spcPct val="120000"/>
                </a:lnSpc>
                <a:spcBef>
                  <a:spcPct val="0"/>
                </a:spcBef>
                <a:spcAft>
                  <a:spcPct val="0"/>
                </a:spcAft>
              </a:pPr>
              <a:r>
                <a:rPr lang="en-US" sz="1836" dirty="0">
                  <a:solidFill>
                    <a:schemeClr val="bg1"/>
                  </a:solidFill>
                </a:rPr>
                <a:t>Lights</a:t>
              </a:r>
            </a:p>
            <a:p>
              <a:pPr defTabSz="932293" fontAlgn="base">
                <a:lnSpc>
                  <a:spcPct val="120000"/>
                </a:lnSpc>
                <a:spcBef>
                  <a:spcPct val="0"/>
                </a:spcBef>
                <a:spcAft>
                  <a:spcPct val="0"/>
                </a:spcAft>
              </a:pPr>
              <a:r>
                <a:rPr lang="en-US" sz="1836" dirty="0">
                  <a:solidFill>
                    <a:schemeClr val="bg1"/>
                  </a:solidFill>
                </a:rPr>
                <a:t>Notifications</a:t>
              </a:r>
            </a:p>
            <a:p>
              <a:pPr defTabSz="932293" fontAlgn="base">
                <a:lnSpc>
                  <a:spcPct val="120000"/>
                </a:lnSpc>
                <a:spcBef>
                  <a:spcPct val="0"/>
                </a:spcBef>
                <a:spcAft>
                  <a:spcPct val="0"/>
                </a:spcAft>
              </a:pPr>
              <a:r>
                <a:rPr lang="en-US" sz="1836" dirty="0">
                  <a:solidFill>
                    <a:schemeClr val="bg1"/>
                  </a:solidFill>
                </a:rPr>
                <a:t>Settings</a:t>
              </a:r>
            </a:p>
            <a:p>
              <a:pPr defTabSz="932293" fontAlgn="base">
                <a:lnSpc>
                  <a:spcPct val="120000"/>
                </a:lnSpc>
                <a:spcBef>
                  <a:spcPct val="0"/>
                </a:spcBef>
                <a:spcAft>
                  <a:spcPct val="0"/>
                </a:spcAft>
              </a:pPr>
              <a:r>
                <a:rPr lang="en-US" sz="1836" dirty="0">
                  <a:solidFill>
                    <a:schemeClr val="bg1"/>
                  </a:solidFill>
                </a:rPr>
                <a:t>Text To Speech</a:t>
              </a:r>
            </a:p>
          </p:txBody>
        </p:sp>
        <p:sp>
          <p:nvSpPr>
            <p:cNvPr id="36" name="TextBox 35"/>
            <p:cNvSpPr txBox="1"/>
            <p:nvPr/>
          </p:nvSpPr>
          <p:spPr>
            <a:xfrm>
              <a:off x="2785590" y="3344613"/>
              <a:ext cx="1596994" cy="1977757"/>
            </a:xfrm>
            <a:prstGeom prst="rect">
              <a:avLst/>
            </a:prstGeom>
            <a:noFill/>
          </p:spPr>
          <p:txBody>
            <a:bodyPr wrap="square" lIns="182854" tIns="146283" rIns="182854" bIns="146283" rtlCol="0">
              <a:spAutoFit/>
            </a:bodyPr>
            <a:lstStyle/>
            <a:p>
              <a:pPr defTabSz="932293" fontAlgn="base">
                <a:lnSpc>
                  <a:spcPct val="120000"/>
                </a:lnSpc>
                <a:spcBef>
                  <a:spcPct val="0"/>
                </a:spcBef>
                <a:spcAft>
                  <a:spcPct val="0"/>
                </a:spcAft>
              </a:pPr>
              <a:r>
                <a:rPr lang="en-US" sz="1836" dirty="0">
                  <a:solidFill>
                    <a:schemeClr val="bg1"/>
                  </a:solidFill>
                </a:rPr>
                <a:t>Battery</a:t>
              </a:r>
            </a:p>
            <a:p>
              <a:pPr defTabSz="932293" fontAlgn="base">
                <a:lnSpc>
                  <a:spcPct val="120000"/>
                </a:lnSpc>
                <a:spcBef>
                  <a:spcPct val="0"/>
                </a:spcBef>
                <a:spcAft>
                  <a:spcPct val="0"/>
                </a:spcAft>
              </a:pPr>
              <a:r>
                <a:rPr lang="en-US" sz="1836" dirty="0">
                  <a:solidFill>
                    <a:schemeClr val="bg1"/>
                  </a:solidFill>
                </a:rPr>
                <a:t>GPS</a:t>
              </a:r>
            </a:p>
            <a:p>
              <a:pPr defTabSz="932293" fontAlgn="base">
                <a:lnSpc>
                  <a:spcPct val="120000"/>
                </a:lnSpc>
                <a:spcBef>
                  <a:spcPct val="0"/>
                </a:spcBef>
                <a:spcAft>
                  <a:spcPct val="0"/>
                </a:spcAft>
              </a:pPr>
              <a:r>
                <a:rPr lang="en-US" sz="1836" dirty="0">
                  <a:solidFill>
                    <a:schemeClr val="bg1"/>
                  </a:solidFill>
                </a:rPr>
                <a:t>Lights</a:t>
              </a:r>
            </a:p>
            <a:p>
              <a:pPr defTabSz="932293" fontAlgn="base">
                <a:lnSpc>
                  <a:spcPct val="120000"/>
                </a:lnSpc>
                <a:spcBef>
                  <a:spcPct val="0"/>
                </a:spcBef>
                <a:spcAft>
                  <a:spcPct val="0"/>
                </a:spcAft>
              </a:pPr>
              <a:r>
                <a:rPr lang="en-US" sz="1836" dirty="0">
                  <a:solidFill>
                    <a:schemeClr val="bg1"/>
                  </a:solidFill>
                </a:rPr>
                <a:t>Notifications</a:t>
              </a:r>
            </a:p>
            <a:p>
              <a:pPr defTabSz="932293" fontAlgn="base">
                <a:lnSpc>
                  <a:spcPct val="120000"/>
                </a:lnSpc>
                <a:spcBef>
                  <a:spcPct val="0"/>
                </a:spcBef>
                <a:spcAft>
                  <a:spcPct val="0"/>
                </a:spcAft>
              </a:pPr>
              <a:r>
                <a:rPr lang="en-US" sz="1836" dirty="0">
                  <a:solidFill>
                    <a:schemeClr val="bg1"/>
                  </a:solidFill>
                </a:rPr>
                <a:t>Settings</a:t>
              </a:r>
            </a:p>
            <a:p>
              <a:pPr defTabSz="932293" fontAlgn="base">
                <a:lnSpc>
                  <a:spcPct val="120000"/>
                </a:lnSpc>
                <a:spcBef>
                  <a:spcPct val="0"/>
                </a:spcBef>
                <a:spcAft>
                  <a:spcPct val="0"/>
                </a:spcAft>
              </a:pPr>
              <a:r>
                <a:rPr lang="en-US" sz="1836" dirty="0">
                  <a:solidFill>
                    <a:schemeClr val="bg1"/>
                  </a:solidFill>
                </a:rPr>
                <a:t>Text To Speech</a:t>
              </a:r>
            </a:p>
          </p:txBody>
        </p:sp>
        <p:sp>
          <p:nvSpPr>
            <p:cNvPr id="37" name="TextBox 36"/>
            <p:cNvSpPr txBox="1"/>
            <p:nvPr/>
          </p:nvSpPr>
          <p:spPr>
            <a:xfrm>
              <a:off x="4521967" y="3344613"/>
              <a:ext cx="1596994" cy="1977757"/>
            </a:xfrm>
            <a:prstGeom prst="rect">
              <a:avLst/>
            </a:prstGeom>
            <a:noFill/>
          </p:spPr>
          <p:txBody>
            <a:bodyPr wrap="square" lIns="182854" tIns="146283" rIns="182854" bIns="146283" rtlCol="0">
              <a:spAutoFit/>
            </a:bodyPr>
            <a:lstStyle/>
            <a:p>
              <a:pPr defTabSz="932293" fontAlgn="base">
                <a:lnSpc>
                  <a:spcPct val="120000"/>
                </a:lnSpc>
                <a:spcBef>
                  <a:spcPct val="0"/>
                </a:spcBef>
                <a:spcAft>
                  <a:spcPct val="0"/>
                </a:spcAft>
              </a:pPr>
              <a:r>
                <a:rPr lang="en-US" sz="1836" dirty="0">
                  <a:solidFill>
                    <a:schemeClr val="bg1"/>
                  </a:solidFill>
                </a:rPr>
                <a:t>Battery</a:t>
              </a:r>
            </a:p>
            <a:p>
              <a:pPr defTabSz="932293" fontAlgn="base">
                <a:lnSpc>
                  <a:spcPct val="120000"/>
                </a:lnSpc>
                <a:spcBef>
                  <a:spcPct val="0"/>
                </a:spcBef>
                <a:spcAft>
                  <a:spcPct val="0"/>
                </a:spcAft>
              </a:pPr>
              <a:r>
                <a:rPr lang="en-US" sz="1836" dirty="0">
                  <a:solidFill>
                    <a:schemeClr val="bg1"/>
                  </a:solidFill>
                </a:rPr>
                <a:t>GPS</a:t>
              </a:r>
            </a:p>
            <a:p>
              <a:pPr defTabSz="932293" fontAlgn="base">
                <a:lnSpc>
                  <a:spcPct val="120000"/>
                </a:lnSpc>
                <a:spcBef>
                  <a:spcPct val="0"/>
                </a:spcBef>
                <a:spcAft>
                  <a:spcPct val="0"/>
                </a:spcAft>
              </a:pPr>
              <a:r>
                <a:rPr lang="en-US" sz="1836" dirty="0">
                  <a:solidFill>
                    <a:schemeClr val="bg1"/>
                  </a:solidFill>
                </a:rPr>
                <a:t>Lights</a:t>
              </a:r>
            </a:p>
            <a:p>
              <a:pPr defTabSz="932293" fontAlgn="base">
                <a:lnSpc>
                  <a:spcPct val="120000"/>
                </a:lnSpc>
                <a:spcBef>
                  <a:spcPct val="0"/>
                </a:spcBef>
                <a:spcAft>
                  <a:spcPct val="0"/>
                </a:spcAft>
              </a:pPr>
              <a:r>
                <a:rPr lang="en-US" sz="1836" dirty="0">
                  <a:solidFill>
                    <a:schemeClr val="bg1"/>
                  </a:solidFill>
                </a:rPr>
                <a:t>Notifications</a:t>
              </a:r>
            </a:p>
            <a:p>
              <a:pPr defTabSz="932293" fontAlgn="base">
                <a:lnSpc>
                  <a:spcPct val="120000"/>
                </a:lnSpc>
                <a:spcBef>
                  <a:spcPct val="0"/>
                </a:spcBef>
                <a:spcAft>
                  <a:spcPct val="0"/>
                </a:spcAft>
              </a:pPr>
              <a:r>
                <a:rPr lang="en-US" sz="1836" dirty="0">
                  <a:solidFill>
                    <a:schemeClr val="bg1"/>
                  </a:solidFill>
                </a:rPr>
                <a:t>Settings</a:t>
              </a:r>
            </a:p>
            <a:p>
              <a:pPr defTabSz="932293" fontAlgn="base">
                <a:lnSpc>
                  <a:spcPct val="120000"/>
                </a:lnSpc>
                <a:spcBef>
                  <a:spcPct val="0"/>
                </a:spcBef>
                <a:spcAft>
                  <a:spcPct val="0"/>
                </a:spcAft>
              </a:pPr>
              <a:r>
                <a:rPr lang="en-US" sz="1836" dirty="0">
                  <a:solidFill>
                    <a:schemeClr val="bg1"/>
                  </a:solidFill>
                </a:rPr>
                <a:t>Text To Speech</a:t>
              </a:r>
            </a:p>
          </p:txBody>
        </p:sp>
      </p:grpSp>
      <p:pic>
        <p:nvPicPr>
          <p:cNvPr id="25" name="Picture 2" descr="http://www.freeiconspng.com/uploads/ios-7-logo-png-14.png"/>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1489106" y="1454549"/>
            <a:ext cx="521710" cy="328407"/>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621537" y="1351613"/>
            <a:ext cx="428266" cy="515126"/>
          </a:xfrm>
          <a:prstGeom prst="rect">
            <a:avLst/>
          </a:prstGeom>
        </p:spPr>
      </p:pic>
      <p:pic>
        <p:nvPicPr>
          <p:cNvPr id="29" name="Picture 28"/>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652853" y="1394212"/>
            <a:ext cx="430653" cy="430527"/>
          </a:xfrm>
          <a:prstGeom prst="rect">
            <a:avLst/>
          </a:prstGeom>
        </p:spPr>
      </p:pic>
    </p:spTree>
    <p:extLst>
      <p:ext uri="{BB962C8B-B14F-4D97-AF65-F5344CB8AC3E}">
        <p14:creationId xmlns:p14="http://schemas.microsoft.com/office/powerpoint/2010/main" val="6141283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4">
                                            <p:txEl>
                                              <p:pRg st="0" end="0"/>
                                            </p:txEl>
                                          </p:spTgt>
                                        </p:tgtEl>
                                        <p:attrNameLst>
                                          <p:attrName>style.visibility</p:attrName>
                                        </p:attrNameLst>
                                      </p:cBhvr>
                                      <p:to>
                                        <p:strVal val="visible"/>
                                      </p:to>
                                    </p:set>
                                    <p:animEffect transition="in" filter="fade">
                                      <p:cBhvr>
                                        <p:cTn id="7" dur="500"/>
                                        <p:tgtEl>
                                          <p:spTgt spid="4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4">
                                            <p:txEl>
                                              <p:pRg st="1" end="1"/>
                                            </p:txEl>
                                          </p:spTgt>
                                        </p:tgtEl>
                                        <p:attrNameLst>
                                          <p:attrName>style.visibility</p:attrName>
                                        </p:attrNameLst>
                                      </p:cBhvr>
                                      <p:to>
                                        <p:strVal val="visible"/>
                                      </p:to>
                                    </p:set>
                                    <p:animEffect transition="in" filter="fade">
                                      <p:cBhvr>
                                        <p:cTn id="12" dur="500"/>
                                        <p:tgtEl>
                                          <p:spTgt spid="4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2586389" y="1748784"/>
            <a:ext cx="7263698" cy="3496958"/>
            <a:chOff x="3052885" y="1540490"/>
            <a:chExt cx="6086230" cy="2930090"/>
          </a:xfrm>
        </p:grpSpPr>
        <p:sp>
          <p:nvSpPr>
            <p:cNvPr id="29" name="Rectangle 28"/>
            <p:cNvSpPr/>
            <p:nvPr/>
          </p:nvSpPr>
          <p:spPr bwMode="auto">
            <a:xfrm>
              <a:off x="3052885" y="1540490"/>
              <a:ext cx="6086230" cy="884237"/>
            </a:xfrm>
            <a:prstGeom prst="rect">
              <a:avLst/>
            </a:prstGeom>
            <a:solidFill>
              <a:srgbClr val="72ACB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r>
                <a:rPr lang="en-US" sz="800" dirty="0">
                  <a:gradFill>
                    <a:gsLst>
                      <a:gs pos="0">
                        <a:srgbClr val="FFFFFF"/>
                      </a:gs>
                      <a:gs pos="100000">
                        <a:srgbClr val="FFFFFF"/>
                      </a:gs>
                    </a:gsLst>
                    <a:lin ang="5400000" scaled="0"/>
                  </a:gradFill>
                  <a:ea typeface="Segoe UI" pitchFamily="34" charset="0"/>
                  <a:cs typeface="Segoe UI" pitchFamily="34" charset="0"/>
                </a:rPr>
                <a:t> </a:t>
              </a:r>
            </a:p>
          </p:txBody>
        </p:sp>
        <p:sp>
          <p:nvSpPr>
            <p:cNvPr id="26" name="Rectangle 25"/>
            <p:cNvSpPr/>
            <p:nvPr/>
          </p:nvSpPr>
          <p:spPr bwMode="auto">
            <a:xfrm>
              <a:off x="3052885" y="3100798"/>
              <a:ext cx="2010441" cy="471100"/>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r>
                <a:rPr lang="en-US" sz="800" dirty="0">
                  <a:gradFill>
                    <a:gsLst>
                      <a:gs pos="0">
                        <a:srgbClr val="FFFFFF"/>
                      </a:gs>
                      <a:gs pos="100000">
                        <a:srgbClr val="FFFFFF"/>
                      </a:gs>
                    </a:gsLst>
                    <a:lin ang="5400000" scaled="0"/>
                  </a:gradFill>
                  <a:ea typeface="Segoe UI" pitchFamily="34" charset="0"/>
                  <a:cs typeface="Segoe UI" pitchFamily="34" charset="0"/>
                </a:rPr>
                <a:t> </a:t>
              </a:r>
            </a:p>
          </p:txBody>
        </p:sp>
        <p:sp>
          <p:nvSpPr>
            <p:cNvPr id="46" name="Rectangle 45"/>
            <p:cNvSpPr/>
            <p:nvPr/>
          </p:nvSpPr>
          <p:spPr bwMode="auto">
            <a:xfrm>
              <a:off x="5089101" y="3100798"/>
              <a:ext cx="2010441" cy="471100"/>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r>
                <a:rPr lang="en-US" sz="800" dirty="0">
                  <a:gradFill>
                    <a:gsLst>
                      <a:gs pos="0">
                        <a:srgbClr val="FFFFFF"/>
                      </a:gs>
                      <a:gs pos="100000">
                        <a:srgbClr val="FFFFFF"/>
                      </a:gs>
                    </a:gsLst>
                    <a:lin ang="5400000" scaled="0"/>
                  </a:gradFill>
                  <a:ea typeface="Segoe UI" pitchFamily="34" charset="0"/>
                  <a:cs typeface="Segoe UI" pitchFamily="34" charset="0"/>
                </a:rPr>
                <a:t> </a:t>
              </a:r>
            </a:p>
          </p:txBody>
        </p:sp>
        <p:sp>
          <p:nvSpPr>
            <p:cNvPr id="47" name="Rectangle 46"/>
            <p:cNvSpPr/>
            <p:nvPr/>
          </p:nvSpPr>
          <p:spPr bwMode="auto">
            <a:xfrm>
              <a:off x="7125318" y="3100798"/>
              <a:ext cx="2010441" cy="471100"/>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r>
                <a:rPr lang="en-US" sz="800" dirty="0">
                  <a:solidFill>
                    <a:srgbClr val="00BBF1"/>
                  </a:solidFill>
                  <a:ea typeface="Segoe UI" pitchFamily="34" charset="0"/>
                  <a:cs typeface="Segoe UI" pitchFamily="34" charset="0"/>
                </a:rPr>
                <a:t> </a:t>
              </a:r>
            </a:p>
          </p:txBody>
        </p:sp>
        <p:sp>
          <p:nvSpPr>
            <p:cNvPr id="49" name="TextBox 48"/>
            <p:cNvSpPr txBox="1"/>
            <p:nvPr/>
          </p:nvSpPr>
          <p:spPr>
            <a:xfrm>
              <a:off x="5089101" y="3114392"/>
              <a:ext cx="2010441" cy="431648"/>
            </a:xfrm>
            <a:prstGeom prst="rect">
              <a:avLst/>
            </a:prstGeom>
            <a:noFill/>
          </p:spPr>
          <p:txBody>
            <a:bodyPr wrap="square" lIns="182854" tIns="146283" rIns="182854" bIns="146283" rtlCol="0">
              <a:spAutoFit/>
            </a:bodyPr>
            <a:lstStyle/>
            <a:p>
              <a:pPr algn="ctr" defTabSz="932293" fontAlgn="base">
                <a:spcBef>
                  <a:spcPct val="0"/>
                </a:spcBef>
                <a:spcAft>
                  <a:spcPct val="0"/>
                </a:spcAft>
              </a:pPr>
              <a:r>
                <a:rPr lang="en-US" sz="1428" dirty="0">
                  <a:solidFill>
                    <a:schemeClr val="bg1"/>
                  </a:solidFill>
                </a:rPr>
                <a:t>TextToSpeech</a:t>
              </a:r>
            </a:p>
          </p:txBody>
        </p:sp>
        <p:sp>
          <p:nvSpPr>
            <p:cNvPr id="51" name="TextBox 50"/>
            <p:cNvSpPr txBox="1"/>
            <p:nvPr/>
          </p:nvSpPr>
          <p:spPr>
            <a:xfrm>
              <a:off x="3062426" y="1623127"/>
              <a:ext cx="6073333" cy="676803"/>
            </a:xfrm>
            <a:prstGeom prst="rect">
              <a:avLst/>
            </a:prstGeom>
            <a:noFill/>
          </p:spPr>
          <p:txBody>
            <a:bodyPr wrap="square" lIns="182854" tIns="146283" rIns="182854" bIns="146283" rtlCol="0">
              <a:spAutoFit/>
            </a:bodyPr>
            <a:lstStyle/>
            <a:p>
              <a:pPr algn="ctr" defTabSz="932293" fontAlgn="base">
                <a:spcBef>
                  <a:spcPct val="0"/>
                </a:spcBef>
                <a:spcAft>
                  <a:spcPct val="0"/>
                </a:spcAft>
              </a:pPr>
              <a:r>
                <a:rPr lang="en-US" sz="3264" dirty="0">
                  <a:solidFill>
                    <a:schemeClr val="bg1"/>
                  </a:solidFill>
                  <a:latin typeface="+mj-lt"/>
                </a:rPr>
                <a:t>Speak(“Hello World”);</a:t>
              </a:r>
            </a:p>
          </p:txBody>
        </p:sp>
        <p:sp>
          <p:nvSpPr>
            <p:cNvPr id="54" name="Oval 53"/>
            <p:cNvSpPr/>
            <p:nvPr/>
          </p:nvSpPr>
          <p:spPr bwMode="auto">
            <a:xfrm>
              <a:off x="3697708" y="3749787"/>
              <a:ext cx="720794" cy="720793"/>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61" name="Oval 60"/>
            <p:cNvSpPr/>
            <p:nvPr/>
          </p:nvSpPr>
          <p:spPr bwMode="auto">
            <a:xfrm>
              <a:off x="5733924" y="3749787"/>
              <a:ext cx="720794" cy="720793"/>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63" name="Oval 62"/>
            <p:cNvSpPr/>
            <p:nvPr/>
          </p:nvSpPr>
          <p:spPr bwMode="auto">
            <a:xfrm>
              <a:off x="7757253" y="3749787"/>
              <a:ext cx="720795" cy="720793"/>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67" name="Down Arrow 66"/>
            <p:cNvSpPr/>
            <p:nvPr/>
          </p:nvSpPr>
          <p:spPr bwMode="auto">
            <a:xfrm>
              <a:off x="7956080" y="2422750"/>
              <a:ext cx="423043" cy="536115"/>
            </a:xfrm>
            <a:prstGeom prst="downArrow">
              <a:avLst/>
            </a:prstGeom>
            <a:solidFill>
              <a:srgbClr val="72ACB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3260" tIns="93260" rIns="34977" bIns="34977" rtlCol="0" anchor="b" anchorCtr="0"/>
            <a:lstStyle/>
            <a:p>
              <a:pPr algn="ctr" defTabSz="950961"/>
              <a:endParaRPr lang="en-US" sz="816" dirty="0">
                <a:solidFill>
                  <a:srgbClr val="70ACBB"/>
                </a:solidFill>
                <a:ea typeface="Segoe UI" pitchFamily="34" charset="0"/>
                <a:cs typeface="Segoe UI" pitchFamily="34" charset="0"/>
              </a:endParaRPr>
            </a:p>
          </p:txBody>
        </p:sp>
        <p:sp>
          <p:nvSpPr>
            <p:cNvPr id="69" name="TextBox 68"/>
            <p:cNvSpPr txBox="1"/>
            <p:nvPr/>
          </p:nvSpPr>
          <p:spPr>
            <a:xfrm>
              <a:off x="3052885" y="3120812"/>
              <a:ext cx="2010441" cy="431648"/>
            </a:xfrm>
            <a:prstGeom prst="rect">
              <a:avLst/>
            </a:prstGeom>
            <a:noFill/>
          </p:spPr>
          <p:txBody>
            <a:bodyPr wrap="square" lIns="182854" tIns="146283" rIns="182854" bIns="146283" rtlCol="0">
              <a:spAutoFit/>
            </a:bodyPr>
            <a:lstStyle/>
            <a:p>
              <a:pPr algn="ctr" defTabSz="932293" fontAlgn="base">
                <a:spcBef>
                  <a:spcPct val="0"/>
                </a:spcBef>
                <a:spcAft>
                  <a:spcPct val="0"/>
                </a:spcAft>
              </a:pPr>
              <a:r>
                <a:rPr lang="en-US" sz="1428" dirty="0">
                  <a:solidFill>
                    <a:schemeClr val="bg1"/>
                  </a:solidFill>
                </a:rPr>
                <a:t>AVSpeechSynthesizer</a:t>
              </a:r>
            </a:p>
          </p:txBody>
        </p:sp>
        <p:sp>
          <p:nvSpPr>
            <p:cNvPr id="70" name="TextBox 69"/>
            <p:cNvSpPr txBox="1"/>
            <p:nvPr/>
          </p:nvSpPr>
          <p:spPr>
            <a:xfrm>
              <a:off x="7099542" y="3115428"/>
              <a:ext cx="2036217" cy="431648"/>
            </a:xfrm>
            <a:prstGeom prst="rect">
              <a:avLst/>
            </a:prstGeom>
            <a:noFill/>
          </p:spPr>
          <p:txBody>
            <a:bodyPr wrap="square" lIns="182854" tIns="146283" rIns="182854" bIns="146283" rtlCol="0">
              <a:spAutoFit/>
            </a:bodyPr>
            <a:lstStyle/>
            <a:p>
              <a:pPr algn="ctr" defTabSz="932293" fontAlgn="base">
                <a:spcBef>
                  <a:spcPct val="0"/>
                </a:spcBef>
                <a:spcAft>
                  <a:spcPct val="0"/>
                </a:spcAft>
              </a:pPr>
              <a:r>
                <a:rPr lang="en-US" sz="1428" dirty="0">
                  <a:solidFill>
                    <a:schemeClr val="bg1"/>
                  </a:solidFill>
                </a:rPr>
                <a:t>SpeechSynthesizer</a:t>
              </a:r>
            </a:p>
          </p:txBody>
        </p:sp>
        <p:sp>
          <p:nvSpPr>
            <p:cNvPr id="71" name="Down Arrow 70"/>
            <p:cNvSpPr/>
            <p:nvPr/>
          </p:nvSpPr>
          <p:spPr bwMode="auto">
            <a:xfrm>
              <a:off x="5882800" y="2422750"/>
              <a:ext cx="423043" cy="536115"/>
            </a:xfrm>
            <a:prstGeom prst="downArrow">
              <a:avLst/>
            </a:prstGeom>
            <a:solidFill>
              <a:srgbClr val="72ACB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3260" tIns="93260" rIns="34977" bIns="34977" rtlCol="0" anchor="b" anchorCtr="0"/>
            <a:lstStyle/>
            <a:p>
              <a:pPr algn="ctr" defTabSz="950961"/>
              <a:endParaRPr lang="en-US" sz="816" dirty="0">
                <a:solidFill>
                  <a:srgbClr val="70ACBB"/>
                </a:solidFill>
                <a:ea typeface="Segoe UI" pitchFamily="34" charset="0"/>
                <a:cs typeface="Segoe UI" pitchFamily="34" charset="0"/>
              </a:endParaRPr>
            </a:p>
          </p:txBody>
        </p:sp>
        <p:sp>
          <p:nvSpPr>
            <p:cNvPr id="72" name="Down Arrow 71"/>
            <p:cNvSpPr/>
            <p:nvPr/>
          </p:nvSpPr>
          <p:spPr bwMode="auto">
            <a:xfrm>
              <a:off x="3846584" y="2422750"/>
              <a:ext cx="423043" cy="536115"/>
            </a:xfrm>
            <a:prstGeom prst="downArrow">
              <a:avLst/>
            </a:prstGeom>
            <a:solidFill>
              <a:srgbClr val="72ACB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3260" tIns="93260" rIns="34977" bIns="34977" rtlCol="0" anchor="b" anchorCtr="0"/>
            <a:lstStyle/>
            <a:p>
              <a:pPr algn="ctr" defTabSz="950961"/>
              <a:endParaRPr lang="en-US" sz="816" dirty="0">
                <a:solidFill>
                  <a:srgbClr val="70ACBB"/>
                </a:solidFill>
                <a:ea typeface="Segoe UI" pitchFamily="34" charset="0"/>
                <a:cs typeface="Segoe UI" pitchFamily="34" charset="0"/>
              </a:endParaRPr>
            </a:p>
          </p:txBody>
        </p:sp>
      </p:grpSp>
      <p:pic>
        <p:nvPicPr>
          <p:cNvPr id="23" name="Picture 2" descr="http://www.freeiconspng.com/uploads/ios-7-logo-png-14.png"/>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3525227" y="4651417"/>
            <a:ext cx="521710" cy="32840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004104" y="4565887"/>
            <a:ext cx="428266" cy="515126"/>
          </a:xfrm>
          <a:prstGeom prst="rect">
            <a:avLst/>
          </a:prstGeom>
        </p:spPr>
      </p:pic>
      <p:pic>
        <p:nvPicPr>
          <p:cNvPr id="25" name="Picture 2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415678" y="4608185"/>
            <a:ext cx="430653" cy="430527"/>
          </a:xfrm>
          <a:prstGeom prst="rect">
            <a:avLst/>
          </a:prstGeom>
        </p:spPr>
      </p:pic>
    </p:spTree>
    <p:extLst>
      <p:ext uri="{BB962C8B-B14F-4D97-AF65-F5344CB8AC3E}">
        <p14:creationId xmlns:p14="http://schemas.microsoft.com/office/powerpoint/2010/main" val="848821389"/>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5482" y="295274"/>
            <a:ext cx="6523821" cy="917575"/>
          </a:xfrm>
        </p:spPr>
        <p:txBody>
          <a:bodyPr/>
          <a:lstStyle/>
          <a:p>
            <a:r>
              <a:rPr lang="en-US" dirty="0"/>
              <a:t>Plugins for </a:t>
            </a:r>
            <a:r>
              <a:rPr lang="en-US" sz="4794" dirty="0"/>
              <a:t>Xamarin</a:t>
            </a:r>
          </a:p>
        </p:txBody>
      </p:sp>
      <p:sp>
        <p:nvSpPr>
          <p:cNvPr id="44" name="Rectangle 43"/>
          <p:cNvSpPr/>
          <p:nvPr/>
        </p:nvSpPr>
        <p:spPr bwMode="auto">
          <a:xfrm>
            <a:off x="1382865" y="2206630"/>
            <a:ext cx="9670744" cy="1495176"/>
          </a:xfrm>
          <a:prstGeom prst="rect">
            <a:avLst/>
          </a:prstGeom>
          <a:solidFill>
            <a:srgbClr val="72ACB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r>
              <a:rPr lang="en-US" sz="800" dirty="0">
                <a:gradFill>
                  <a:gsLst>
                    <a:gs pos="0">
                      <a:srgbClr val="FFFFFF"/>
                    </a:gs>
                    <a:gs pos="100000">
                      <a:srgbClr val="FFFFFF"/>
                    </a:gs>
                  </a:gsLst>
                  <a:lin ang="5400000" scaled="0"/>
                </a:gradFill>
                <a:ea typeface="Segoe UI" pitchFamily="34" charset="0"/>
                <a:cs typeface="Segoe UI" pitchFamily="34" charset="0"/>
              </a:rPr>
              <a:t> </a:t>
            </a:r>
          </a:p>
        </p:txBody>
      </p:sp>
      <p:sp>
        <p:nvSpPr>
          <p:cNvPr id="45" name="TextBox 44"/>
          <p:cNvSpPr txBox="1"/>
          <p:nvPr/>
        </p:nvSpPr>
        <p:spPr>
          <a:xfrm>
            <a:off x="1382866" y="2420214"/>
            <a:ext cx="9670743" cy="999811"/>
          </a:xfrm>
          <a:prstGeom prst="rect">
            <a:avLst/>
          </a:prstGeom>
          <a:noFill/>
        </p:spPr>
        <p:txBody>
          <a:bodyPr wrap="square" lIns="182854" tIns="146283" rIns="182854" bIns="146283" rtlCol="0">
            <a:spAutoFit/>
          </a:bodyPr>
          <a:lstStyle/>
          <a:p>
            <a:pPr algn="ctr" defTabSz="932293" fontAlgn="base">
              <a:spcBef>
                <a:spcPct val="0"/>
              </a:spcBef>
              <a:spcAft>
                <a:spcPct val="0"/>
              </a:spcAft>
            </a:pPr>
            <a:r>
              <a:rPr lang="en-US" sz="4488" dirty="0">
                <a:solidFill>
                  <a:schemeClr val="bg1"/>
                </a:solidFill>
                <a:latin typeface="+mj-lt"/>
              </a:rPr>
              <a:t>Common API</a:t>
            </a:r>
          </a:p>
        </p:txBody>
      </p:sp>
      <p:grpSp>
        <p:nvGrpSpPr>
          <p:cNvPr id="10" name="Group 9"/>
          <p:cNvGrpSpPr/>
          <p:nvPr/>
        </p:nvGrpSpPr>
        <p:grpSpPr>
          <a:xfrm>
            <a:off x="1382865" y="4174408"/>
            <a:ext cx="9670744" cy="1449380"/>
            <a:chOff x="1125407" y="4176479"/>
            <a:chExt cx="9481982" cy="1421090"/>
          </a:xfrm>
        </p:grpSpPr>
        <p:pic>
          <p:nvPicPr>
            <p:cNvPr id="9" name="Picture 8" descr="Icon_A.pdf"/>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125407" y="4176480"/>
              <a:ext cx="1061431" cy="1421089"/>
            </a:xfrm>
            <a:prstGeom prst="rect">
              <a:avLst/>
            </a:prstGeom>
          </p:spPr>
        </p:pic>
        <p:pic>
          <p:nvPicPr>
            <p:cNvPr id="65" name="Picture 6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737039" y="4305705"/>
              <a:ext cx="1207292" cy="1080559"/>
            </a:xfrm>
            <a:prstGeom prst="rect">
              <a:avLst/>
            </a:prstGeom>
          </p:spPr>
        </p:pic>
        <p:pic>
          <p:nvPicPr>
            <p:cNvPr id="68" name="Picture 67"/>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494532" y="4305705"/>
              <a:ext cx="1206330" cy="1191619"/>
            </a:xfrm>
            <a:prstGeom prst="rect">
              <a:avLst/>
            </a:prstGeom>
          </p:spPr>
        </p:pic>
        <p:pic>
          <p:nvPicPr>
            <p:cNvPr id="69" name="Picture 68"/>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251063" y="4176480"/>
              <a:ext cx="1137969" cy="1375388"/>
            </a:xfrm>
            <a:prstGeom prst="rect">
              <a:avLst/>
            </a:prstGeom>
          </p:spPr>
        </p:pic>
        <p:pic>
          <p:nvPicPr>
            <p:cNvPr id="70" name="Picture 69"/>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9583500" y="4176479"/>
              <a:ext cx="1023889" cy="1421089"/>
            </a:xfrm>
            <a:prstGeom prst="rect">
              <a:avLst/>
            </a:prstGeom>
          </p:spPr>
        </p:pic>
        <p:pic>
          <p:nvPicPr>
            <p:cNvPr id="71" name="Picture 70"/>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7939233" y="4416765"/>
              <a:ext cx="1094067" cy="1080559"/>
            </a:xfrm>
            <a:prstGeom prst="rect">
              <a:avLst/>
            </a:prstGeom>
          </p:spPr>
        </p:pic>
      </p:grpSp>
      <p:sp>
        <p:nvSpPr>
          <p:cNvPr id="81" name="Title 1"/>
          <p:cNvSpPr txBox="1">
            <a:spLocks/>
          </p:cNvSpPr>
          <p:nvPr/>
        </p:nvSpPr>
        <p:spPr>
          <a:xfrm>
            <a:off x="6126052" y="513501"/>
            <a:ext cx="5823803" cy="525223"/>
          </a:xfrm>
          <a:prstGeom prst="rect">
            <a:avLst/>
          </a:prstGeom>
        </p:spPr>
        <p:txBody>
          <a:bodyPr vert="horz" wrap="square" lIns="149217" tIns="93260" rIns="149217" bIns="9326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a:r>
              <a:rPr lang="en-US" sz="2856"/>
              <a:t>github.com/xamarin/plugins</a:t>
            </a:r>
          </a:p>
          <a:p>
            <a:pPr algn="ctr"/>
            <a:endParaRPr lang="en-US" sz="2856"/>
          </a:p>
        </p:txBody>
      </p:sp>
    </p:spTree>
    <p:extLst>
      <p:ext uri="{BB962C8B-B14F-4D97-AF65-F5344CB8AC3E}">
        <p14:creationId xmlns:p14="http://schemas.microsoft.com/office/powerpoint/2010/main" val="407217902"/>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1189751" y="3025185"/>
            <a:ext cx="10056972" cy="944156"/>
          </a:xfrm>
          <a:prstGeom prst="rect">
            <a:avLst/>
          </a:prstGeom>
        </p:spPr>
        <p:txBody>
          <a:bodyPr vert="horz" wrap="square" lIns="149217" tIns="93260" rIns="149217" bIns="93260" rtlCol="0" anchor="t">
            <a:noAutofit/>
          </a:bodyPr>
          <a:lstStyle>
            <a:lvl1pPr algn="l" defTabSz="914367" rtl="0" eaLnBrk="1" latinLnBrk="0" hangingPunct="1">
              <a:lnSpc>
                <a:spcPct val="90000"/>
              </a:lnSpc>
              <a:spcBef>
                <a:spcPct val="0"/>
              </a:spcBef>
              <a:buNone/>
              <a:defRPr lang="en-US" sz="4705" b="0" kern="1200" cap="none" spc="-10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799" dirty="0"/>
              <a:t>Let’s use a Plugin for Xamarin</a:t>
            </a:r>
          </a:p>
        </p:txBody>
      </p:sp>
    </p:spTree>
    <p:extLst>
      <p:ext uri="{BB962C8B-B14F-4D97-AF65-F5344CB8AC3E}">
        <p14:creationId xmlns:p14="http://schemas.microsoft.com/office/powerpoint/2010/main" val="808959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Microsoft’s complete mobile DevOps solution</a:t>
            </a:r>
            <a:endParaRPr lang="en-US" dirty="0"/>
          </a:p>
        </p:txBody>
      </p:sp>
      <p:pic>
        <p:nvPicPr>
          <p:cNvPr id="30" name="Picture 29"/>
          <p:cNvPicPr>
            <a:picLocks noChangeAspect="1"/>
          </p:cNvPicPr>
          <p:nvPr/>
        </p:nvPicPr>
        <p:blipFill>
          <a:blip r:embed="rId3"/>
          <a:stretch>
            <a:fillRect/>
          </a:stretch>
        </p:blipFill>
        <p:spPr>
          <a:xfrm>
            <a:off x="-50040" y="3336218"/>
            <a:ext cx="12484751" cy="238751"/>
          </a:xfrm>
          <a:prstGeom prst="rect">
            <a:avLst/>
          </a:prstGeom>
          <a:solidFill>
            <a:srgbClr val="02AFCD">
              <a:alpha val="14000"/>
            </a:srgbClr>
          </a:solidFill>
        </p:spPr>
      </p:pic>
      <p:grpSp>
        <p:nvGrpSpPr>
          <p:cNvPr id="9" name="Group 8"/>
          <p:cNvGrpSpPr/>
          <p:nvPr/>
        </p:nvGrpSpPr>
        <p:grpSpPr>
          <a:xfrm>
            <a:off x="-388845" y="2355598"/>
            <a:ext cx="3174655" cy="2699766"/>
            <a:chOff x="-707085" y="4618923"/>
            <a:chExt cx="6226261" cy="5294890"/>
          </a:xfrm>
        </p:grpSpPr>
        <p:pic>
          <p:nvPicPr>
            <p:cNvPr id="29" name="Picture 28"/>
            <p:cNvPicPr>
              <a:picLocks noChangeAspect="1"/>
            </p:cNvPicPr>
            <p:nvPr/>
          </p:nvPicPr>
          <p:blipFill rotWithShape="1">
            <a:blip r:embed="rId4"/>
            <a:srcRect b="38240"/>
            <a:stretch/>
          </p:blipFill>
          <p:spPr>
            <a:xfrm>
              <a:off x="-707085" y="4618923"/>
              <a:ext cx="6226261" cy="3915477"/>
            </a:xfrm>
            <a:prstGeom prst="rect">
              <a:avLst/>
            </a:prstGeom>
          </p:spPr>
        </p:pic>
        <p:sp>
          <p:nvSpPr>
            <p:cNvPr id="8" name="TextBox 7"/>
            <p:cNvSpPr txBox="1"/>
            <p:nvPr/>
          </p:nvSpPr>
          <p:spPr>
            <a:xfrm>
              <a:off x="838950" y="8867225"/>
              <a:ext cx="3134186" cy="1046588"/>
            </a:xfrm>
            <a:prstGeom prst="rect">
              <a:avLst/>
            </a:prstGeom>
            <a:noFill/>
          </p:spPr>
          <p:txBody>
            <a:bodyPr wrap="square" rtlCol="0">
              <a:spAutoFit/>
            </a:bodyPr>
            <a:lstStyle/>
            <a:p>
              <a:pPr algn="ctr" defTabSz="914224"/>
              <a:r>
                <a:rPr lang="en-US" sz="2800" kern="0" dirty="0">
                  <a:gradFill>
                    <a:gsLst>
                      <a:gs pos="5439">
                        <a:schemeClr val="tx1"/>
                      </a:gs>
                      <a:gs pos="75000">
                        <a:schemeClr val="tx1"/>
                      </a:gs>
                    </a:gsLst>
                    <a:lin ang="5400000" scaled="0"/>
                  </a:gradFill>
                  <a:latin typeface="Segoe UI Semibold" panose="020B0702040204020203" pitchFamily="34" charset="0"/>
                </a:rPr>
                <a:t>Develop</a:t>
              </a:r>
            </a:p>
          </p:txBody>
        </p:sp>
      </p:grpSp>
      <p:grpSp>
        <p:nvGrpSpPr>
          <p:cNvPr id="10" name="Group 9"/>
          <p:cNvGrpSpPr/>
          <p:nvPr/>
        </p:nvGrpSpPr>
        <p:grpSpPr>
          <a:xfrm>
            <a:off x="2135387" y="2355598"/>
            <a:ext cx="3174655" cy="2697781"/>
            <a:chOff x="4243542" y="4618923"/>
            <a:chExt cx="6226261" cy="5290997"/>
          </a:xfrm>
        </p:grpSpPr>
        <p:pic>
          <p:nvPicPr>
            <p:cNvPr id="25" name="Picture 24"/>
            <p:cNvPicPr>
              <a:picLocks noChangeAspect="1"/>
            </p:cNvPicPr>
            <p:nvPr/>
          </p:nvPicPr>
          <p:blipFill rotWithShape="1">
            <a:blip r:embed="rId5"/>
            <a:srcRect b="39326"/>
            <a:stretch/>
          </p:blipFill>
          <p:spPr>
            <a:xfrm>
              <a:off x="4243542" y="4618923"/>
              <a:ext cx="6226261" cy="3846651"/>
            </a:xfrm>
            <a:prstGeom prst="rect">
              <a:avLst/>
            </a:prstGeom>
          </p:spPr>
        </p:pic>
        <p:sp>
          <p:nvSpPr>
            <p:cNvPr id="15" name="TextBox 14"/>
            <p:cNvSpPr txBox="1"/>
            <p:nvPr/>
          </p:nvSpPr>
          <p:spPr>
            <a:xfrm>
              <a:off x="5789579" y="8863331"/>
              <a:ext cx="3134186" cy="1046589"/>
            </a:xfrm>
            <a:prstGeom prst="rect">
              <a:avLst/>
            </a:prstGeom>
            <a:noFill/>
          </p:spPr>
          <p:txBody>
            <a:bodyPr wrap="square" rtlCol="0">
              <a:spAutoFit/>
            </a:bodyPr>
            <a:lstStyle/>
            <a:p>
              <a:pPr algn="ctr" defTabSz="914224"/>
              <a:r>
                <a:rPr lang="en-US" sz="2800" kern="0" dirty="0">
                  <a:gradFill>
                    <a:gsLst>
                      <a:gs pos="5439">
                        <a:schemeClr val="tx1"/>
                      </a:gs>
                      <a:gs pos="75000">
                        <a:schemeClr val="tx1"/>
                      </a:gs>
                    </a:gsLst>
                    <a:lin ang="5400000" scaled="0"/>
                  </a:gradFill>
                  <a:latin typeface="Segoe UI Semibold" panose="020B0702040204020203" pitchFamily="34" charset="0"/>
                </a:rPr>
                <a:t>Test</a:t>
              </a:r>
            </a:p>
          </p:txBody>
        </p:sp>
      </p:grpSp>
      <p:grpSp>
        <p:nvGrpSpPr>
          <p:cNvPr id="11" name="Group 10"/>
          <p:cNvGrpSpPr/>
          <p:nvPr/>
        </p:nvGrpSpPr>
        <p:grpSpPr>
          <a:xfrm>
            <a:off x="4659618" y="2355598"/>
            <a:ext cx="3169389" cy="2699766"/>
            <a:chOff x="9194170" y="4618923"/>
            <a:chExt cx="6215933" cy="5294890"/>
          </a:xfrm>
        </p:grpSpPr>
        <p:pic>
          <p:nvPicPr>
            <p:cNvPr id="28" name="Picture 27"/>
            <p:cNvPicPr>
              <a:picLocks noChangeAspect="1"/>
            </p:cNvPicPr>
            <p:nvPr/>
          </p:nvPicPr>
          <p:blipFill rotWithShape="1">
            <a:blip r:embed="rId6"/>
            <a:srcRect b="36999"/>
            <a:stretch/>
          </p:blipFill>
          <p:spPr>
            <a:xfrm>
              <a:off x="9194170" y="4618923"/>
              <a:ext cx="6215933" cy="3994135"/>
            </a:xfrm>
            <a:prstGeom prst="rect">
              <a:avLst/>
            </a:prstGeom>
          </p:spPr>
        </p:pic>
        <p:sp>
          <p:nvSpPr>
            <p:cNvPr id="16" name="TextBox 15"/>
            <p:cNvSpPr txBox="1"/>
            <p:nvPr/>
          </p:nvSpPr>
          <p:spPr>
            <a:xfrm>
              <a:off x="10735042" y="8867225"/>
              <a:ext cx="3134186" cy="1046588"/>
            </a:xfrm>
            <a:prstGeom prst="rect">
              <a:avLst/>
            </a:prstGeom>
            <a:noFill/>
          </p:spPr>
          <p:txBody>
            <a:bodyPr wrap="square" rtlCol="0">
              <a:spAutoFit/>
            </a:bodyPr>
            <a:lstStyle/>
            <a:p>
              <a:pPr algn="ctr" defTabSz="914224"/>
              <a:r>
                <a:rPr lang="en-US" sz="2800" kern="0" dirty="0">
                  <a:gradFill>
                    <a:gsLst>
                      <a:gs pos="5439">
                        <a:schemeClr val="tx1"/>
                      </a:gs>
                      <a:gs pos="75000">
                        <a:schemeClr val="tx1"/>
                      </a:gs>
                    </a:gsLst>
                    <a:lin ang="5400000" scaled="0"/>
                  </a:gradFill>
                  <a:latin typeface="Segoe UI Semibold" panose="020B0702040204020203" pitchFamily="34" charset="0"/>
                </a:rPr>
                <a:t>Build</a:t>
              </a:r>
            </a:p>
          </p:txBody>
        </p:sp>
      </p:grpSp>
      <p:grpSp>
        <p:nvGrpSpPr>
          <p:cNvPr id="12" name="Group 11"/>
          <p:cNvGrpSpPr/>
          <p:nvPr/>
        </p:nvGrpSpPr>
        <p:grpSpPr>
          <a:xfrm>
            <a:off x="7178586" y="2355598"/>
            <a:ext cx="3174655" cy="2699766"/>
            <a:chOff x="14134467" y="4618923"/>
            <a:chExt cx="6226261" cy="5294890"/>
          </a:xfrm>
        </p:grpSpPr>
        <p:pic>
          <p:nvPicPr>
            <p:cNvPr id="31" name="Picture 30"/>
            <p:cNvPicPr>
              <a:picLocks noChangeAspect="1"/>
            </p:cNvPicPr>
            <p:nvPr/>
          </p:nvPicPr>
          <p:blipFill rotWithShape="1">
            <a:blip r:embed="rId7"/>
            <a:srcRect b="36999"/>
            <a:stretch/>
          </p:blipFill>
          <p:spPr>
            <a:xfrm>
              <a:off x="14134467" y="4618923"/>
              <a:ext cx="6226261" cy="3994135"/>
            </a:xfrm>
            <a:prstGeom prst="rect">
              <a:avLst/>
            </a:prstGeom>
          </p:spPr>
        </p:pic>
        <p:sp>
          <p:nvSpPr>
            <p:cNvPr id="17" name="TextBox 16"/>
            <p:cNvSpPr txBox="1"/>
            <p:nvPr/>
          </p:nvSpPr>
          <p:spPr>
            <a:xfrm>
              <a:off x="15410102" y="8867225"/>
              <a:ext cx="3969619" cy="1046588"/>
            </a:xfrm>
            <a:prstGeom prst="rect">
              <a:avLst/>
            </a:prstGeom>
            <a:noFill/>
          </p:spPr>
          <p:txBody>
            <a:bodyPr wrap="square" rtlCol="0">
              <a:spAutoFit/>
            </a:bodyPr>
            <a:lstStyle/>
            <a:p>
              <a:pPr algn="ctr" defTabSz="914224"/>
              <a:r>
                <a:rPr lang="en-US" sz="2800" kern="0" dirty="0">
                  <a:gradFill>
                    <a:gsLst>
                      <a:gs pos="5439">
                        <a:schemeClr val="tx1"/>
                      </a:gs>
                      <a:gs pos="75000">
                        <a:schemeClr val="tx1"/>
                      </a:gs>
                    </a:gsLst>
                    <a:lin ang="5400000" scaled="0"/>
                  </a:gradFill>
                  <a:latin typeface="Segoe UI Semibold" panose="020B0702040204020203" pitchFamily="34" charset="0"/>
                </a:rPr>
                <a:t>Distribute</a:t>
              </a:r>
            </a:p>
          </p:txBody>
        </p:sp>
      </p:grpSp>
      <p:grpSp>
        <p:nvGrpSpPr>
          <p:cNvPr id="13" name="Group 12"/>
          <p:cNvGrpSpPr/>
          <p:nvPr/>
        </p:nvGrpSpPr>
        <p:grpSpPr>
          <a:xfrm>
            <a:off x="9702819" y="2355598"/>
            <a:ext cx="3174655" cy="2699766"/>
            <a:chOff x="19085096" y="4618923"/>
            <a:chExt cx="6226261" cy="5294890"/>
          </a:xfrm>
        </p:grpSpPr>
        <p:pic>
          <p:nvPicPr>
            <p:cNvPr id="32" name="Picture 31"/>
            <p:cNvPicPr>
              <a:picLocks noChangeAspect="1"/>
            </p:cNvPicPr>
            <p:nvPr/>
          </p:nvPicPr>
          <p:blipFill rotWithShape="1">
            <a:blip r:embed="rId8"/>
            <a:srcRect b="38860"/>
            <a:stretch/>
          </p:blipFill>
          <p:spPr>
            <a:xfrm>
              <a:off x="19085096" y="4618923"/>
              <a:ext cx="6226261" cy="3876148"/>
            </a:xfrm>
            <a:prstGeom prst="rect">
              <a:avLst/>
            </a:prstGeom>
          </p:spPr>
        </p:pic>
        <p:sp>
          <p:nvSpPr>
            <p:cNvPr id="18" name="TextBox 17"/>
            <p:cNvSpPr txBox="1"/>
            <p:nvPr/>
          </p:nvSpPr>
          <p:spPr>
            <a:xfrm>
              <a:off x="20213416" y="8867225"/>
              <a:ext cx="3969619" cy="1046588"/>
            </a:xfrm>
            <a:prstGeom prst="rect">
              <a:avLst/>
            </a:prstGeom>
            <a:noFill/>
          </p:spPr>
          <p:txBody>
            <a:bodyPr wrap="square" rtlCol="0">
              <a:spAutoFit/>
            </a:bodyPr>
            <a:lstStyle/>
            <a:p>
              <a:pPr algn="ctr" defTabSz="914224"/>
              <a:r>
                <a:rPr lang="en-US" sz="2800" kern="0" dirty="0">
                  <a:gradFill>
                    <a:gsLst>
                      <a:gs pos="5439">
                        <a:schemeClr val="tx1"/>
                      </a:gs>
                      <a:gs pos="75000">
                        <a:schemeClr val="tx1"/>
                      </a:gs>
                    </a:gsLst>
                    <a:lin ang="5400000" scaled="0"/>
                  </a:gradFill>
                  <a:latin typeface="Segoe UI Semibold" panose="020B0702040204020203" pitchFamily="34" charset="0"/>
                </a:rPr>
                <a:t>Monitor</a:t>
              </a:r>
            </a:p>
          </p:txBody>
        </p:sp>
      </p:grpSp>
      <p:sp>
        <p:nvSpPr>
          <p:cNvPr id="19" name="Title 3"/>
          <p:cNvSpPr txBox="1">
            <a:spLocks/>
          </p:cNvSpPr>
          <p:nvPr/>
        </p:nvSpPr>
        <p:spPr>
          <a:xfrm>
            <a:off x="31698" y="52756"/>
            <a:ext cx="12215224" cy="1351759"/>
          </a:xfrm>
          <a:prstGeom prst="rect">
            <a:avLst/>
          </a:prstGeom>
        </p:spPr>
        <p:txBody>
          <a:bodyPr vert="horz" wrap="square" lIns="74597" tIns="46623" rIns="74597" bIns="46623" rtlCol="0" anchor="t">
            <a:normAutofit/>
          </a:bodyPr>
          <a:lstStyle>
            <a:lvl1pPr algn="l" defTabSz="1828827" rtl="0" eaLnBrk="1" latinLnBrk="0" hangingPunct="1">
              <a:lnSpc>
                <a:spcPct val="90000"/>
              </a:lnSpc>
              <a:spcBef>
                <a:spcPct val="0"/>
              </a:spcBef>
              <a:buNone/>
              <a:defRPr lang="en-US" sz="9411" b="0" kern="1200" cap="none" spc="-2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1828476"/>
            <a:endParaRPr lang="en-US" sz="4080" dirty="0"/>
          </a:p>
        </p:txBody>
      </p:sp>
    </p:spTree>
    <p:extLst>
      <p:ext uri="{BB962C8B-B14F-4D97-AF65-F5344CB8AC3E}">
        <p14:creationId xmlns:p14="http://schemas.microsoft.com/office/powerpoint/2010/main" val="260662924"/>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7540847" y="2699204"/>
            <a:ext cx="1123004" cy="1527564"/>
          </a:xfrm>
          <a:prstGeom prst="rect">
            <a:avLst/>
          </a:prstGeom>
        </p:spPr>
      </p:pic>
      <p:pic>
        <p:nvPicPr>
          <p:cNvPr id="7" name="Picture 6"/>
          <p:cNvPicPr>
            <a:picLocks noChangeAspect="1"/>
          </p:cNvPicPr>
          <p:nvPr/>
        </p:nvPicPr>
        <p:blipFill>
          <a:blip r:embed="rId3"/>
          <a:stretch>
            <a:fillRect/>
          </a:stretch>
        </p:blipFill>
        <p:spPr>
          <a:xfrm>
            <a:off x="1613749" y="1630654"/>
            <a:ext cx="1529170" cy="541917"/>
          </a:xfrm>
          <a:prstGeom prst="rect">
            <a:avLst/>
          </a:prstGeom>
        </p:spPr>
      </p:pic>
      <p:pic>
        <p:nvPicPr>
          <p:cNvPr id="9" name="Picture 8"/>
          <p:cNvPicPr>
            <a:picLocks noChangeAspect="1"/>
          </p:cNvPicPr>
          <p:nvPr/>
        </p:nvPicPr>
        <p:blipFill>
          <a:blip r:embed="rId4"/>
          <a:stretch>
            <a:fillRect/>
          </a:stretch>
        </p:blipFill>
        <p:spPr>
          <a:xfrm>
            <a:off x="3656371" y="824352"/>
            <a:ext cx="1389669" cy="547281"/>
          </a:xfrm>
          <a:prstGeom prst="rect">
            <a:avLst/>
          </a:prstGeom>
        </p:spPr>
      </p:pic>
      <p:pic>
        <p:nvPicPr>
          <p:cNvPr id="10" name="Picture 9"/>
          <p:cNvPicPr>
            <a:picLocks noChangeAspect="1"/>
          </p:cNvPicPr>
          <p:nvPr/>
        </p:nvPicPr>
        <p:blipFill>
          <a:blip r:embed="rId5"/>
          <a:stretch>
            <a:fillRect/>
          </a:stretch>
        </p:blipFill>
        <p:spPr>
          <a:xfrm>
            <a:off x="5474962" y="1692657"/>
            <a:ext cx="2323270" cy="498992"/>
          </a:xfrm>
          <a:prstGeom prst="rect">
            <a:avLst/>
          </a:prstGeom>
        </p:spPr>
      </p:pic>
      <p:pic>
        <p:nvPicPr>
          <p:cNvPr id="14" name="Picture 13"/>
          <p:cNvPicPr>
            <a:picLocks noChangeAspect="1"/>
          </p:cNvPicPr>
          <p:nvPr/>
        </p:nvPicPr>
        <p:blipFill>
          <a:blip r:embed="rId6"/>
          <a:stretch>
            <a:fillRect/>
          </a:stretch>
        </p:blipFill>
        <p:spPr>
          <a:xfrm>
            <a:off x="7274413" y="715689"/>
            <a:ext cx="2199861" cy="498992"/>
          </a:xfrm>
          <a:prstGeom prst="rect">
            <a:avLst/>
          </a:prstGeom>
        </p:spPr>
      </p:pic>
      <p:grpSp>
        <p:nvGrpSpPr>
          <p:cNvPr id="25" name="Group 24"/>
          <p:cNvGrpSpPr/>
          <p:nvPr/>
        </p:nvGrpSpPr>
        <p:grpSpPr>
          <a:xfrm>
            <a:off x="9053088" y="3271247"/>
            <a:ext cx="2973048" cy="686585"/>
            <a:chOff x="9732872" y="4028071"/>
            <a:chExt cx="1732683" cy="400140"/>
          </a:xfrm>
        </p:grpSpPr>
        <p:sp>
          <p:nvSpPr>
            <p:cNvPr id="74" name="TextBox 73"/>
            <p:cNvSpPr txBox="1"/>
            <p:nvPr/>
          </p:nvSpPr>
          <p:spPr>
            <a:xfrm>
              <a:off x="10274848" y="4053852"/>
              <a:ext cx="1190707" cy="32216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1804" tIns="51804" rIns="51804" bIns="51804" numCol="1" spcCol="38100" rtlCol="0" anchor="ctr">
              <a:spAutoFit/>
            </a:bodyPr>
            <a:lstStyle/>
            <a:p>
              <a:pPr defTabSz="841765" hangingPunct="0">
                <a:defRPr/>
              </a:pPr>
              <a:r>
                <a:rPr lang="en-US" sz="2856" dirty="0">
                  <a:solidFill>
                    <a:srgbClr val="FFFFFF"/>
                  </a:solidFill>
                  <a:latin typeface="Segoe UI Semibold" panose="020B0702040204020203" pitchFamily="34" charset="0"/>
                  <a:cs typeface="Segoe UI Semibold" panose="020B0702040204020203" pitchFamily="34" charset="0"/>
                  <a:sym typeface="Helvetica Light"/>
                </a:rPr>
                <a:t>A/B Testing</a:t>
              </a:r>
            </a:p>
          </p:txBody>
        </p:sp>
        <p:pic>
          <p:nvPicPr>
            <p:cNvPr id="16" name="Picture 15"/>
            <p:cNvPicPr>
              <a:picLocks noChangeAspect="1"/>
            </p:cNvPicPr>
            <p:nvPr/>
          </p:nvPicPr>
          <p:blipFill>
            <a:blip r:embed="rId7"/>
            <a:stretch>
              <a:fillRect/>
            </a:stretch>
          </p:blipFill>
          <p:spPr>
            <a:xfrm>
              <a:off x="9732872" y="4028071"/>
              <a:ext cx="581400" cy="400140"/>
            </a:xfrm>
            <a:prstGeom prst="rect">
              <a:avLst/>
            </a:prstGeom>
          </p:spPr>
        </p:pic>
      </p:grpSp>
      <p:grpSp>
        <p:nvGrpSpPr>
          <p:cNvPr id="18" name="Group 17"/>
          <p:cNvGrpSpPr/>
          <p:nvPr/>
        </p:nvGrpSpPr>
        <p:grpSpPr>
          <a:xfrm>
            <a:off x="9180367" y="1936227"/>
            <a:ext cx="2783566" cy="721444"/>
            <a:chOff x="1037953" y="299060"/>
            <a:chExt cx="1622254" cy="420455"/>
          </a:xfrm>
        </p:grpSpPr>
        <p:pic>
          <p:nvPicPr>
            <p:cNvPr id="17" name="Picture 16"/>
            <p:cNvPicPr>
              <a:picLocks noChangeAspect="1"/>
            </p:cNvPicPr>
            <p:nvPr/>
          </p:nvPicPr>
          <p:blipFill>
            <a:blip r:embed="rId8"/>
            <a:stretch>
              <a:fillRect/>
            </a:stretch>
          </p:blipFill>
          <p:spPr>
            <a:xfrm>
              <a:off x="1037953" y="299060"/>
              <a:ext cx="335160" cy="410400"/>
            </a:xfrm>
            <a:prstGeom prst="rect">
              <a:avLst/>
            </a:prstGeom>
          </p:spPr>
        </p:pic>
        <p:sp>
          <p:nvSpPr>
            <p:cNvPr id="53" name="TextBox 52"/>
            <p:cNvSpPr txBox="1"/>
            <p:nvPr/>
          </p:nvSpPr>
          <p:spPr>
            <a:xfrm>
              <a:off x="1428152" y="397354"/>
              <a:ext cx="1232055" cy="32216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1804" tIns="51804" rIns="51804" bIns="51804" numCol="1" spcCol="38100" rtlCol="0" anchor="ctr">
              <a:spAutoFit/>
            </a:bodyPr>
            <a:lstStyle/>
            <a:p>
              <a:pPr defTabSz="841765" hangingPunct="0">
                <a:defRPr/>
              </a:pPr>
              <a:r>
                <a:rPr lang="en-US" sz="2856" dirty="0">
                  <a:solidFill>
                    <a:srgbClr val="FFFFFF"/>
                  </a:solidFill>
                  <a:latin typeface="Segoe UI Semibold" panose="020B0702040204020203" pitchFamily="34" charset="0"/>
                  <a:cs typeface="Segoe UI Semibold" panose="020B0702040204020203" pitchFamily="34" charset="0"/>
                  <a:sym typeface="Helvetica Light"/>
                </a:rPr>
                <a:t>Live Update</a:t>
              </a:r>
            </a:p>
          </p:txBody>
        </p:sp>
      </p:grpSp>
      <p:grpSp>
        <p:nvGrpSpPr>
          <p:cNvPr id="19" name="Group 18"/>
          <p:cNvGrpSpPr/>
          <p:nvPr/>
        </p:nvGrpSpPr>
        <p:grpSpPr>
          <a:xfrm>
            <a:off x="2019786" y="3637670"/>
            <a:ext cx="2296028" cy="798083"/>
            <a:chOff x="788293" y="5082871"/>
            <a:chExt cx="1338118" cy="465120"/>
          </a:xfrm>
        </p:grpSpPr>
        <p:pic>
          <p:nvPicPr>
            <p:cNvPr id="11" name="Picture 10"/>
            <p:cNvPicPr>
              <a:picLocks noChangeAspect="1"/>
            </p:cNvPicPr>
            <p:nvPr/>
          </p:nvPicPr>
          <p:blipFill>
            <a:blip r:embed="rId9"/>
            <a:stretch>
              <a:fillRect/>
            </a:stretch>
          </p:blipFill>
          <p:spPr>
            <a:xfrm>
              <a:off x="788293" y="5082871"/>
              <a:ext cx="499320" cy="465120"/>
            </a:xfrm>
            <a:prstGeom prst="rect">
              <a:avLst/>
            </a:prstGeom>
          </p:spPr>
        </p:pic>
        <p:sp>
          <p:nvSpPr>
            <p:cNvPr id="56" name="TextBox 55"/>
            <p:cNvSpPr txBox="1"/>
            <p:nvPr/>
          </p:nvSpPr>
          <p:spPr>
            <a:xfrm>
              <a:off x="1304775" y="5154786"/>
              <a:ext cx="821636" cy="32216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1804" tIns="51804" rIns="51804" bIns="51804" numCol="1" spcCol="38100" rtlCol="0" anchor="ctr">
              <a:spAutoFit/>
            </a:bodyPr>
            <a:lstStyle/>
            <a:p>
              <a:pPr defTabSz="841765" hangingPunct="0">
                <a:defRPr/>
              </a:pPr>
              <a:r>
                <a:rPr lang="en-US" sz="2856" dirty="0">
                  <a:solidFill>
                    <a:srgbClr val="FFFFFF"/>
                  </a:solidFill>
                  <a:latin typeface="Segoe UI Semibold" panose="020B0702040204020203" pitchFamily="34" charset="0"/>
                  <a:cs typeface="Segoe UI Semibold" panose="020B0702040204020203" pitchFamily="34" charset="0"/>
                  <a:sym typeface="Helvetica Light"/>
                </a:rPr>
                <a:t>Storage</a:t>
              </a:r>
            </a:p>
          </p:txBody>
        </p:sp>
      </p:grpSp>
      <p:grpSp>
        <p:nvGrpSpPr>
          <p:cNvPr id="21" name="Group 20"/>
          <p:cNvGrpSpPr/>
          <p:nvPr/>
        </p:nvGrpSpPr>
        <p:grpSpPr>
          <a:xfrm>
            <a:off x="563637" y="4575939"/>
            <a:ext cx="4030501" cy="856764"/>
            <a:chOff x="945613" y="3735903"/>
            <a:chExt cx="2348964" cy="499320"/>
          </a:xfrm>
        </p:grpSpPr>
        <p:pic>
          <p:nvPicPr>
            <p:cNvPr id="12" name="Picture 11"/>
            <p:cNvPicPr>
              <a:picLocks noChangeAspect="1"/>
            </p:cNvPicPr>
            <p:nvPr/>
          </p:nvPicPr>
          <p:blipFill>
            <a:blip r:embed="rId10"/>
            <a:stretch>
              <a:fillRect/>
            </a:stretch>
          </p:blipFill>
          <p:spPr>
            <a:xfrm>
              <a:off x="945613" y="3735903"/>
              <a:ext cx="519840" cy="499320"/>
            </a:xfrm>
            <a:prstGeom prst="rect">
              <a:avLst/>
            </a:prstGeom>
          </p:spPr>
        </p:pic>
        <p:sp>
          <p:nvSpPr>
            <p:cNvPr id="77" name="TextBox 76"/>
            <p:cNvSpPr txBox="1"/>
            <p:nvPr/>
          </p:nvSpPr>
          <p:spPr>
            <a:xfrm>
              <a:off x="1431118" y="3839866"/>
              <a:ext cx="1863459" cy="32216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1804" tIns="51804" rIns="51804" bIns="51804" numCol="1" spcCol="38100" rtlCol="0" anchor="ctr">
              <a:spAutoFit/>
            </a:bodyPr>
            <a:lstStyle/>
            <a:p>
              <a:pPr defTabSz="841765" hangingPunct="0">
                <a:defRPr/>
              </a:pPr>
              <a:r>
                <a:rPr lang="en-US" sz="2856" dirty="0">
                  <a:solidFill>
                    <a:srgbClr val="FFFFFF"/>
                  </a:solidFill>
                  <a:latin typeface="Segoe UI Semibold" panose="020B0702040204020203" pitchFamily="34" charset="0"/>
                  <a:cs typeface="Segoe UI Semibold" panose="020B0702040204020203" pitchFamily="34" charset="0"/>
                  <a:sym typeface="Helvetica Light"/>
                </a:rPr>
                <a:t>Push Notifications</a:t>
              </a:r>
            </a:p>
          </p:txBody>
        </p:sp>
      </p:grpSp>
      <p:grpSp>
        <p:nvGrpSpPr>
          <p:cNvPr id="22" name="Group 21"/>
          <p:cNvGrpSpPr/>
          <p:nvPr/>
        </p:nvGrpSpPr>
        <p:grpSpPr>
          <a:xfrm>
            <a:off x="453464" y="2670819"/>
            <a:ext cx="3634198" cy="657244"/>
            <a:chOff x="398413" y="3007109"/>
            <a:chExt cx="2117999" cy="383040"/>
          </a:xfrm>
        </p:grpSpPr>
        <p:sp>
          <p:nvSpPr>
            <p:cNvPr id="63" name="TextBox 62"/>
            <p:cNvSpPr txBox="1"/>
            <p:nvPr/>
          </p:nvSpPr>
          <p:spPr>
            <a:xfrm>
              <a:off x="857364" y="3020292"/>
              <a:ext cx="1659048" cy="32216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1804" tIns="51804" rIns="51804" bIns="51804" numCol="1" spcCol="38100" rtlCol="0" anchor="ctr">
              <a:spAutoFit/>
            </a:bodyPr>
            <a:lstStyle/>
            <a:p>
              <a:pPr defTabSz="841765" hangingPunct="0">
                <a:defRPr/>
              </a:pPr>
              <a:r>
                <a:rPr lang="en-US" sz="2856" dirty="0">
                  <a:solidFill>
                    <a:srgbClr val="FFFFFF"/>
                  </a:solidFill>
                  <a:latin typeface="Segoe UI Semibold" panose="020B0702040204020203" pitchFamily="34" charset="0"/>
                  <a:cs typeface="Segoe UI Semibold" panose="020B0702040204020203" pitchFamily="34" charset="0"/>
                  <a:sym typeface="Helvetica Light"/>
                </a:rPr>
                <a:t>Crash Reporting</a:t>
              </a:r>
            </a:p>
          </p:txBody>
        </p:sp>
        <p:pic>
          <p:nvPicPr>
            <p:cNvPr id="78" name="Picture 77"/>
            <p:cNvPicPr>
              <a:picLocks noChangeAspect="1"/>
            </p:cNvPicPr>
            <p:nvPr/>
          </p:nvPicPr>
          <p:blipFill>
            <a:blip r:embed="rId11"/>
            <a:stretch>
              <a:fillRect/>
            </a:stretch>
          </p:blipFill>
          <p:spPr>
            <a:xfrm>
              <a:off x="398413" y="3007109"/>
              <a:ext cx="389880" cy="383040"/>
            </a:xfrm>
            <a:prstGeom prst="rect">
              <a:avLst/>
            </a:prstGeom>
          </p:spPr>
        </p:pic>
      </p:grpSp>
      <p:grpSp>
        <p:nvGrpSpPr>
          <p:cNvPr id="23" name="Group 22"/>
          <p:cNvGrpSpPr/>
          <p:nvPr/>
        </p:nvGrpSpPr>
        <p:grpSpPr>
          <a:xfrm>
            <a:off x="8254190" y="5212978"/>
            <a:ext cx="3642237" cy="862634"/>
            <a:chOff x="9000731" y="4515809"/>
            <a:chExt cx="2122685" cy="502740"/>
          </a:xfrm>
        </p:grpSpPr>
        <p:sp>
          <p:nvSpPr>
            <p:cNvPr id="60" name="TextBox 59"/>
            <p:cNvSpPr txBox="1"/>
            <p:nvPr/>
          </p:nvSpPr>
          <p:spPr>
            <a:xfrm>
              <a:off x="9534446" y="4591313"/>
              <a:ext cx="1588970" cy="32216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1804" tIns="51804" rIns="51804" bIns="51804" numCol="1" spcCol="38100" rtlCol="0" anchor="ctr">
              <a:spAutoFit/>
            </a:bodyPr>
            <a:lstStyle/>
            <a:p>
              <a:pPr defTabSz="841765" hangingPunct="0">
                <a:defRPr/>
              </a:pPr>
              <a:r>
                <a:rPr lang="en-US" sz="2856" dirty="0">
                  <a:solidFill>
                    <a:srgbClr val="FFFFFF"/>
                  </a:solidFill>
                  <a:latin typeface="Segoe UI Semibold" panose="020B0702040204020203" pitchFamily="34" charset="0"/>
                  <a:cs typeface="Segoe UI Semibold" panose="020B0702040204020203" pitchFamily="34" charset="0"/>
                  <a:sym typeface="Helvetica Light"/>
                </a:rPr>
                <a:t>Remote Config.</a:t>
              </a:r>
            </a:p>
          </p:txBody>
        </p:sp>
        <p:pic>
          <p:nvPicPr>
            <p:cNvPr id="79" name="Picture 78"/>
            <p:cNvPicPr>
              <a:picLocks noChangeAspect="1"/>
            </p:cNvPicPr>
            <p:nvPr/>
          </p:nvPicPr>
          <p:blipFill>
            <a:blip r:embed="rId12"/>
            <a:stretch>
              <a:fillRect/>
            </a:stretch>
          </p:blipFill>
          <p:spPr>
            <a:xfrm>
              <a:off x="9000731" y="4515809"/>
              <a:ext cx="554040" cy="502740"/>
            </a:xfrm>
            <a:prstGeom prst="rect">
              <a:avLst/>
            </a:prstGeom>
          </p:spPr>
        </p:pic>
      </p:grpSp>
      <p:grpSp>
        <p:nvGrpSpPr>
          <p:cNvPr id="24" name="Group 23"/>
          <p:cNvGrpSpPr/>
          <p:nvPr/>
        </p:nvGrpSpPr>
        <p:grpSpPr>
          <a:xfrm>
            <a:off x="9530879" y="4151284"/>
            <a:ext cx="2336382" cy="938920"/>
            <a:chOff x="10310502" y="2808057"/>
            <a:chExt cx="1361638" cy="547200"/>
          </a:xfrm>
        </p:grpSpPr>
        <p:sp>
          <p:nvSpPr>
            <p:cNvPr id="50" name="TextBox 49"/>
            <p:cNvSpPr txBox="1"/>
            <p:nvPr/>
          </p:nvSpPr>
          <p:spPr>
            <a:xfrm>
              <a:off x="10849017" y="2922346"/>
              <a:ext cx="823123" cy="32216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1804" tIns="51804" rIns="51804" bIns="51804" numCol="1" spcCol="38100" rtlCol="0" anchor="ctr">
              <a:spAutoFit/>
            </a:bodyPr>
            <a:lstStyle/>
            <a:p>
              <a:pPr defTabSz="841765" hangingPunct="0">
                <a:defRPr/>
              </a:pPr>
              <a:r>
                <a:rPr lang="en-US" sz="2856" dirty="0">
                  <a:solidFill>
                    <a:srgbClr val="FFFFFF"/>
                  </a:solidFill>
                  <a:latin typeface="Segoe UI Semibold" panose="020B0702040204020203" pitchFamily="34" charset="0"/>
                  <a:cs typeface="Segoe UI Semibold" panose="020B0702040204020203" pitchFamily="34" charset="0"/>
                  <a:sym typeface="Helvetica Light"/>
                </a:rPr>
                <a:t>Identity</a:t>
              </a:r>
            </a:p>
          </p:txBody>
        </p:sp>
        <p:pic>
          <p:nvPicPr>
            <p:cNvPr id="80" name="Picture 79"/>
            <p:cNvPicPr>
              <a:picLocks noChangeAspect="1"/>
            </p:cNvPicPr>
            <p:nvPr/>
          </p:nvPicPr>
          <p:blipFill>
            <a:blip r:embed="rId13"/>
            <a:stretch>
              <a:fillRect/>
            </a:stretch>
          </p:blipFill>
          <p:spPr>
            <a:xfrm>
              <a:off x="10310502" y="2808057"/>
              <a:ext cx="547200" cy="547200"/>
            </a:xfrm>
            <a:prstGeom prst="rect">
              <a:avLst/>
            </a:prstGeom>
          </p:spPr>
        </p:pic>
      </p:grpSp>
      <p:grpSp>
        <p:nvGrpSpPr>
          <p:cNvPr id="94" name="Group 93"/>
          <p:cNvGrpSpPr/>
          <p:nvPr/>
        </p:nvGrpSpPr>
        <p:grpSpPr>
          <a:xfrm>
            <a:off x="2887479" y="5608537"/>
            <a:ext cx="2005663" cy="752506"/>
            <a:chOff x="2716950" y="3143371"/>
            <a:chExt cx="1184749" cy="444507"/>
          </a:xfrm>
        </p:grpSpPr>
        <p:sp>
          <p:nvSpPr>
            <p:cNvPr id="95" name="TextBox 94"/>
            <p:cNvSpPr txBox="1"/>
            <p:nvPr/>
          </p:nvSpPr>
          <p:spPr>
            <a:xfrm>
              <a:off x="3220866" y="3161906"/>
              <a:ext cx="680833" cy="3265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1804" tIns="51804" rIns="51804" bIns="51804" numCol="1" spcCol="38100" rtlCol="0" anchor="ctr">
              <a:spAutoFit/>
            </a:bodyPr>
            <a:lstStyle/>
            <a:p>
              <a:pPr defTabSz="841765" hangingPunct="0">
                <a:defRPr/>
              </a:pPr>
              <a:r>
                <a:rPr lang="en-US" sz="2856" dirty="0">
                  <a:solidFill>
                    <a:srgbClr val="FFFFFF"/>
                  </a:solidFill>
                  <a:latin typeface="Segoe UI Semibold" panose="020B0702040204020203" pitchFamily="34" charset="0"/>
                  <a:cs typeface="Segoe UI Semibold" panose="020B0702040204020203" pitchFamily="34" charset="0"/>
                  <a:sym typeface="Helvetica Light"/>
                </a:rPr>
                <a:t>Tables</a:t>
              </a:r>
            </a:p>
          </p:txBody>
        </p:sp>
        <p:pic>
          <p:nvPicPr>
            <p:cNvPr id="96" name="Picture 95"/>
            <p:cNvPicPr>
              <a:picLocks noChangeAspect="1"/>
            </p:cNvPicPr>
            <p:nvPr/>
          </p:nvPicPr>
          <p:blipFill>
            <a:blip r:embed="rId14"/>
            <a:stretch>
              <a:fillRect/>
            </a:stretch>
          </p:blipFill>
          <p:spPr>
            <a:xfrm>
              <a:off x="2716950" y="3143371"/>
              <a:ext cx="510710" cy="444507"/>
            </a:xfrm>
            <a:prstGeom prst="rect">
              <a:avLst/>
            </a:prstGeom>
          </p:spPr>
        </p:pic>
      </p:grpSp>
      <p:pic>
        <p:nvPicPr>
          <p:cNvPr id="98" name="Picture 97"/>
          <p:cNvPicPr>
            <a:picLocks noChangeAspect="1"/>
          </p:cNvPicPr>
          <p:nvPr/>
        </p:nvPicPr>
        <p:blipFill>
          <a:blip r:embed="rId15"/>
          <a:stretch>
            <a:fillRect/>
          </a:stretch>
        </p:blipFill>
        <p:spPr>
          <a:xfrm>
            <a:off x="4644984" y="2677429"/>
            <a:ext cx="3113780" cy="2005842"/>
          </a:xfrm>
          <a:prstGeom prst="rect">
            <a:avLst/>
          </a:prstGeom>
        </p:spPr>
      </p:pic>
    </p:spTree>
    <p:extLst>
      <p:ext uri="{BB962C8B-B14F-4D97-AF65-F5344CB8AC3E}">
        <p14:creationId xmlns:p14="http://schemas.microsoft.com/office/powerpoint/2010/main" val="144594252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10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par>
                                <p:cTn id="11" presetID="10" presetClass="entr" presetSubtype="0" fill="hold" nodeType="withEffect">
                                  <p:stCondLst>
                                    <p:cond delay="20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500"/>
                                        <p:tgtEl>
                                          <p:spTgt spid="19"/>
                                        </p:tgtEl>
                                      </p:cBhvr>
                                    </p:animEffect>
                                  </p:childTnLst>
                                </p:cTn>
                              </p:par>
                              <p:par>
                                <p:cTn id="14" presetID="10" presetClass="entr" presetSubtype="0" fill="hold" nodeType="withEffect">
                                  <p:stCondLst>
                                    <p:cond delay="30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par>
                                <p:cTn id="17" presetID="10" presetClass="entr" presetSubtype="0" fill="hold" nodeType="withEffect">
                                  <p:stCondLst>
                                    <p:cond delay="400"/>
                                  </p:stCondLst>
                                  <p:childTnLst>
                                    <p:set>
                                      <p:cBhvr>
                                        <p:cTn id="18" dur="1" fill="hold">
                                          <p:stCondLst>
                                            <p:cond delay="0"/>
                                          </p:stCondLst>
                                        </p:cTn>
                                        <p:tgtEl>
                                          <p:spTgt spid="94"/>
                                        </p:tgtEl>
                                        <p:attrNameLst>
                                          <p:attrName>style.visibility</p:attrName>
                                        </p:attrNameLst>
                                      </p:cBhvr>
                                      <p:to>
                                        <p:strVal val="visible"/>
                                      </p:to>
                                    </p:set>
                                    <p:animEffect transition="in" filter="fade">
                                      <p:cBhvr>
                                        <p:cTn id="19" dur="500"/>
                                        <p:tgtEl>
                                          <p:spTgt spid="94"/>
                                        </p:tgtEl>
                                      </p:cBhvr>
                                    </p:animEffect>
                                  </p:childTnLst>
                                </p:cTn>
                              </p:par>
                              <p:par>
                                <p:cTn id="20" presetID="10" presetClass="entr" presetSubtype="0" fill="hold" nodeType="withEffect">
                                  <p:stCondLst>
                                    <p:cond delay="50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nodeType="with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500"/>
                                        <p:tgtEl>
                                          <p:spTgt spid="7"/>
                                        </p:tgtEl>
                                      </p:cBhvr>
                                    </p:animEffect>
                                  </p:childTnLst>
                                </p:cTn>
                              </p:par>
                              <p:par>
                                <p:cTn id="26" presetID="10" presetClass="entr" presetSubtype="0" fill="hold" nodeType="withEffect">
                                  <p:stCondLst>
                                    <p:cond delay="0"/>
                                  </p:stCondLst>
                                  <p:childTnLst>
                                    <p:set>
                                      <p:cBhvr>
                                        <p:cTn id="27" dur="1" fill="hold">
                                          <p:stCondLst>
                                            <p:cond delay="0"/>
                                          </p:stCondLst>
                                        </p:cTn>
                                        <p:tgtEl>
                                          <p:spTgt spid="23"/>
                                        </p:tgtEl>
                                        <p:attrNameLst>
                                          <p:attrName>style.visibility</p:attrName>
                                        </p:attrNameLst>
                                      </p:cBhvr>
                                      <p:to>
                                        <p:strVal val="visible"/>
                                      </p:to>
                                    </p:set>
                                    <p:animEffect transition="in" filter="fade">
                                      <p:cBhvr>
                                        <p:cTn id="28" dur="500"/>
                                        <p:tgtEl>
                                          <p:spTgt spid="23"/>
                                        </p:tgtEl>
                                      </p:cBhvr>
                                    </p:animEffect>
                                  </p:childTnLst>
                                </p:cTn>
                              </p:par>
                              <p:par>
                                <p:cTn id="29" presetID="10" presetClass="entr" presetSubtype="0" fill="hold" nodeType="with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fade">
                                      <p:cBhvr>
                                        <p:cTn id="31" dur="500"/>
                                        <p:tgtEl>
                                          <p:spTgt spid="22"/>
                                        </p:tgtEl>
                                      </p:cBhvr>
                                    </p:animEffect>
                                  </p:childTnLst>
                                </p:cTn>
                              </p:par>
                              <p:par>
                                <p:cTn id="32" presetID="10" presetClass="entr" presetSubtype="0" fill="hold" nodeType="withEffect">
                                  <p:stCondLst>
                                    <p:cond delay="0"/>
                                  </p:stCondLst>
                                  <p:childTnLst>
                                    <p:set>
                                      <p:cBhvr>
                                        <p:cTn id="33" dur="1" fill="hold">
                                          <p:stCondLst>
                                            <p:cond delay="0"/>
                                          </p:stCondLst>
                                        </p:cTn>
                                        <p:tgtEl>
                                          <p:spTgt spid="24"/>
                                        </p:tgtEl>
                                        <p:attrNameLst>
                                          <p:attrName>style.visibility</p:attrName>
                                        </p:attrNameLst>
                                      </p:cBhvr>
                                      <p:to>
                                        <p:strVal val="visible"/>
                                      </p:to>
                                    </p:set>
                                    <p:animEffect transition="in" filter="fade">
                                      <p:cBhvr>
                                        <p:cTn id="34" dur="500"/>
                                        <p:tgtEl>
                                          <p:spTgt spid="24"/>
                                        </p:tgtEl>
                                      </p:cBhvr>
                                    </p:animEffect>
                                  </p:childTnLst>
                                </p:cTn>
                              </p:par>
                              <p:par>
                                <p:cTn id="35" presetID="10" presetClass="entr" presetSubtype="0" fill="hold" nodeType="with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fade">
                                      <p:cBhvr>
                                        <p:cTn id="37" dur="500"/>
                                        <p:tgtEl>
                                          <p:spTgt spid="10"/>
                                        </p:tgtEl>
                                      </p:cBhvr>
                                    </p:animEffect>
                                  </p:childTnLst>
                                </p:cTn>
                              </p:par>
                              <p:par>
                                <p:cTn id="38" presetID="10" presetClass="entr" presetSubtype="0" fill="hold" nodeType="withEffect">
                                  <p:stCondLst>
                                    <p:cond delay="0"/>
                                  </p:stCondLst>
                                  <p:childTnLst>
                                    <p:set>
                                      <p:cBhvr>
                                        <p:cTn id="39" dur="1" fill="hold">
                                          <p:stCondLst>
                                            <p:cond delay="0"/>
                                          </p:stCondLst>
                                        </p:cTn>
                                        <p:tgtEl>
                                          <p:spTgt spid="21"/>
                                        </p:tgtEl>
                                        <p:attrNameLst>
                                          <p:attrName>style.visibility</p:attrName>
                                        </p:attrNameLst>
                                      </p:cBhvr>
                                      <p:to>
                                        <p:strVal val="visible"/>
                                      </p:to>
                                    </p:set>
                                    <p:animEffect transition="in" filter="fade">
                                      <p:cBhvr>
                                        <p:cTn id="40"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bwMode="auto">
          <a:xfrm>
            <a:off x="7328772" y="2488321"/>
            <a:ext cx="2159811" cy="2595515"/>
          </a:xfrm>
          <a:prstGeom prst="rect">
            <a:avLst/>
          </a:prstGeom>
          <a:solidFill>
            <a:srgbClr val="A6A6A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8" tIns="91428" rIns="34289" bIns="34289" rtlCol="0" anchor="b" anchorCtr="0"/>
          <a:lstStyle/>
          <a:p>
            <a:pPr algn="ctr" defTabSz="932240"/>
            <a:r>
              <a:rPr lang="en-US" sz="800" kern="0" dirty="0">
                <a:solidFill>
                  <a:srgbClr val="00BBF1"/>
                </a:solidFill>
                <a:ea typeface="Segoe UI" pitchFamily="34" charset="0"/>
                <a:cs typeface="Segoe UI" pitchFamily="34" charset="0"/>
              </a:rPr>
              <a:t> </a:t>
            </a:r>
          </a:p>
        </p:txBody>
      </p:sp>
      <p:sp>
        <p:nvSpPr>
          <p:cNvPr id="33" name="Rectangle 32"/>
          <p:cNvSpPr/>
          <p:nvPr/>
        </p:nvSpPr>
        <p:spPr bwMode="auto">
          <a:xfrm>
            <a:off x="7325834" y="2488322"/>
            <a:ext cx="2159811" cy="822751"/>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8" tIns="91428" rIns="34289" bIns="34289" rtlCol="0" anchor="b" anchorCtr="0"/>
          <a:lstStyle/>
          <a:p>
            <a:pPr algn="ctr" defTabSz="932240"/>
            <a:r>
              <a:rPr lang="en-US" sz="800" kern="0" dirty="0">
                <a:solidFill>
                  <a:schemeClr val="tx1"/>
                </a:solidFill>
                <a:ea typeface="Segoe UI" pitchFamily="34" charset="0"/>
                <a:cs typeface="Segoe UI" pitchFamily="34" charset="0"/>
              </a:rPr>
              <a:t> </a:t>
            </a:r>
          </a:p>
        </p:txBody>
      </p:sp>
      <p:sp>
        <p:nvSpPr>
          <p:cNvPr id="12" name="Rectangle 11"/>
          <p:cNvSpPr/>
          <p:nvPr/>
        </p:nvSpPr>
        <p:spPr bwMode="auto">
          <a:xfrm>
            <a:off x="5142977" y="2488321"/>
            <a:ext cx="2159811" cy="2595515"/>
          </a:xfrm>
          <a:prstGeom prst="rect">
            <a:avLst/>
          </a:prstGeom>
          <a:solidFill>
            <a:srgbClr val="A6A6A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8" tIns="91428" rIns="34289" bIns="34289" rtlCol="0" anchor="b" anchorCtr="0"/>
          <a:lstStyle/>
          <a:p>
            <a:pPr algn="ctr" defTabSz="932240"/>
            <a:r>
              <a:rPr lang="en-US" sz="800" kern="0" dirty="0">
                <a:gradFill>
                  <a:gsLst>
                    <a:gs pos="0">
                      <a:srgbClr val="FFFFFF"/>
                    </a:gs>
                    <a:gs pos="100000">
                      <a:srgbClr val="FFFFFF"/>
                    </a:gs>
                  </a:gsLst>
                  <a:lin ang="5400000" scaled="0"/>
                </a:gradFill>
                <a:ea typeface="Segoe UI" pitchFamily="34" charset="0"/>
                <a:cs typeface="Segoe UI" pitchFamily="34" charset="0"/>
              </a:rPr>
              <a:t> </a:t>
            </a:r>
          </a:p>
        </p:txBody>
      </p:sp>
      <p:sp>
        <p:nvSpPr>
          <p:cNvPr id="32" name="Rectangle 31"/>
          <p:cNvSpPr/>
          <p:nvPr/>
        </p:nvSpPr>
        <p:spPr bwMode="auto">
          <a:xfrm>
            <a:off x="5149242" y="2488322"/>
            <a:ext cx="2150608" cy="822751"/>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8" tIns="91428" rIns="34289" bIns="34289" rtlCol="0" anchor="b" anchorCtr="0"/>
          <a:lstStyle/>
          <a:p>
            <a:pPr algn="ctr" defTabSz="932240"/>
            <a:r>
              <a:rPr lang="en-US" sz="800" kern="0" dirty="0">
                <a:gradFill>
                  <a:gsLst>
                    <a:gs pos="0">
                      <a:srgbClr val="FFFFFF"/>
                    </a:gs>
                    <a:gs pos="100000">
                      <a:srgbClr val="FFFFFF"/>
                    </a:gs>
                  </a:gsLst>
                  <a:lin ang="5400000" scaled="0"/>
                </a:gradFill>
                <a:ea typeface="Segoe UI" pitchFamily="34" charset="0"/>
                <a:cs typeface="Segoe UI" pitchFamily="34" charset="0"/>
              </a:rPr>
              <a:t> </a:t>
            </a:r>
          </a:p>
        </p:txBody>
      </p:sp>
      <p:sp>
        <p:nvSpPr>
          <p:cNvPr id="9" name="Rectangle 8"/>
          <p:cNvSpPr/>
          <p:nvPr/>
        </p:nvSpPr>
        <p:spPr bwMode="auto">
          <a:xfrm>
            <a:off x="2950833" y="2488321"/>
            <a:ext cx="2159811" cy="2595515"/>
          </a:xfrm>
          <a:prstGeom prst="rect">
            <a:avLst/>
          </a:prstGeom>
          <a:solidFill>
            <a:srgbClr val="A6A6A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8" tIns="91428" rIns="34289" bIns="34289" rtlCol="0" anchor="b" anchorCtr="0"/>
          <a:lstStyle/>
          <a:p>
            <a:pPr algn="ctr" defTabSz="932240"/>
            <a:r>
              <a:rPr lang="en-US" sz="800" kern="0" dirty="0">
                <a:gradFill>
                  <a:gsLst>
                    <a:gs pos="0">
                      <a:srgbClr val="FFFFFF"/>
                    </a:gs>
                    <a:gs pos="100000">
                      <a:srgbClr val="FFFFFF"/>
                    </a:gs>
                  </a:gsLst>
                  <a:lin ang="5400000" scaled="0"/>
                </a:gradFill>
                <a:ea typeface="Segoe UI" pitchFamily="34" charset="0"/>
                <a:cs typeface="Segoe UI" pitchFamily="34" charset="0"/>
              </a:rPr>
              <a:t> </a:t>
            </a:r>
          </a:p>
        </p:txBody>
      </p:sp>
      <p:sp>
        <p:nvSpPr>
          <p:cNvPr id="31" name="Rectangle 30"/>
          <p:cNvSpPr/>
          <p:nvPr/>
        </p:nvSpPr>
        <p:spPr bwMode="auto">
          <a:xfrm>
            <a:off x="2961742" y="2488322"/>
            <a:ext cx="2155165" cy="822751"/>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8" tIns="91428" rIns="34289" bIns="34289" rtlCol="0" anchor="b" anchorCtr="0"/>
          <a:lstStyle/>
          <a:p>
            <a:pPr algn="ctr" defTabSz="932240"/>
            <a:r>
              <a:rPr lang="en-US" sz="800" kern="0" dirty="0">
                <a:gradFill>
                  <a:gsLst>
                    <a:gs pos="0">
                      <a:srgbClr val="FFFFFF"/>
                    </a:gs>
                    <a:gs pos="100000">
                      <a:srgbClr val="FFFFFF"/>
                    </a:gs>
                  </a:gsLst>
                  <a:lin ang="5400000" scaled="0"/>
                </a:gradFill>
                <a:ea typeface="Segoe UI" pitchFamily="34" charset="0"/>
                <a:cs typeface="Segoe UI" pitchFamily="34" charset="0"/>
              </a:rPr>
              <a:t> </a:t>
            </a:r>
          </a:p>
        </p:txBody>
      </p:sp>
      <p:sp>
        <p:nvSpPr>
          <p:cNvPr id="2" name="Title 1"/>
          <p:cNvSpPr>
            <a:spLocks noGrp="1"/>
          </p:cNvSpPr>
          <p:nvPr>
            <p:ph type="title"/>
          </p:nvPr>
        </p:nvSpPr>
        <p:spPr/>
        <p:txBody>
          <a:bodyPr/>
          <a:lstStyle/>
          <a:p>
            <a:pPr algn="ctr"/>
            <a:r>
              <a:rPr lang="en-US" dirty="0"/>
              <a:t>Silo Approach</a:t>
            </a:r>
          </a:p>
        </p:txBody>
      </p:sp>
      <p:sp>
        <p:nvSpPr>
          <p:cNvPr id="21" name="TextBox 20"/>
          <p:cNvSpPr txBox="1"/>
          <p:nvPr/>
        </p:nvSpPr>
        <p:spPr>
          <a:xfrm>
            <a:off x="2961741" y="2562243"/>
            <a:ext cx="2145965" cy="640849"/>
          </a:xfrm>
          <a:prstGeom prst="rect">
            <a:avLst/>
          </a:prstGeom>
          <a:noFill/>
        </p:spPr>
        <p:txBody>
          <a:bodyPr wrap="square" lIns="182855" tIns="146283" rIns="182855" bIns="146283" rtlCol="0">
            <a:spAutoFit/>
          </a:bodyPr>
          <a:lstStyle/>
          <a:p>
            <a:pPr algn="ctr" defTabSz="932305"/>
            <a:r>
              <a:rPr lang="en-US" sz="2201" kern="0" dirty="0">
                <a:solidFill>
                  <a:schemeClr val="bg1"/>
                </a:solidFill>
              </a:rPr>
              <a:t>iOS</a:t>
            </a:r>
          </a:p>
        </p:txBody>
      </p:sp>
      <p:sp>
        <p:nvSpPr>
          <p:cNvPr id="22" name="TextBox 21"/>
          <p:cNvSpPr txBox="1"/>
          <p:nvPr/>
        </p:nvSpPr>
        <p:spPr>
          <a:xfrm>
            <a:off x="7336741" y="2574941"/>
            <a:ext cx="2145965" cy="640849"/>
          </a:xfrm>
          <a:prstGeom prst="rect">
            <a:avLst/>
          </a:prstGeom>
          <a:noFill/>
        </p:spPr>
        <p:txBody>
          <a:bodyPr wrap="square" lIns="182855" tIns="146283" rIns="182855" bIns="146283" rtlCol="0">
            <a:spAutoFit/>
          </a:bodyPr>
          <a:lstStyle/>
          <a:p>
            <a:pPr algn="ctr" defTabSz="932305"/>
            <a:r>
              <a:rPr lang="en-US" sz="2201" kern="0" dirty="0">
                <a:solidFill>
                  <a:schemeClr val="bg1"/>
                </a:solidFill>
              </a:rPr>
              <a:t>Windows</a:t>
            </a:r>
          </a:p>
        </p:txBody>
      </p:sp>
      <p:sp>
        <p:nvSpPr>
          <p:cNvPr id="23" name="TextBox 22"/>
          <p:cNvSpPr txBox="1"/>
          <p:nvPr/>
        </p:nvSpPr>
        <p:spPr>
          <a:xfrm>
            <a:off x="5149239" y="2574941"/>
            <a:ext cx="2145965" cy="640849"/>
          </a:xfrm>
          <a:prstGeom prst="rect">
            <a:avLst/>
          </a:prstGeom>
          <a:noFill/>
        </p:spPr>
        <p:txBody>
          <a:bodyPr wrap="square" lIns="182855" tIns="146283" rIns="182855" bIns="146283" rtlCol="0">
            <a:spAutoFit/>
          </a:bodyPr>
          <a:lstStyle/>
          <a:p>
            <a:pPr algn="ctr" defTabSz="932305"/>
            <a:r>
              <a:rPr lang="en-US" sz="2201" kern="0" dirty="0">
                <a:solidFill>
                  <a:schemeClr val="bg1"/>
                </a:solidFill>
              </a:rPr>
              <a:t>Android</a:t>
            </a:r>
          </a:p>
        </p:txBody>
      </p:sp>
      <p:sp>
        <p:nvSpPr>
          <p:cNvPr id="24" name="TextBox 23"/>
          <p:cNvSpPr txBox="1"/>
          <p:nvPr/>
        </p:nvSpPr>
        <p:spPr>
          <a:xfrm>
            <a:off x="2964679" y="3897849"/>
            <a:ext cx="2145965" cy="923230"/>
          </a:xfrm>
          <a:prstGeom prst="rect">
            <a:avLst/>
          </a:prstGeom>
          <a:noFill/>
        </p:spPr>
        <p:txBody>
          <a:bodyPr wrap="square" lIns="182855" tIns="146283" rIns="182855" bIns="146283" rtlCol="0">
            <a:spAutoFit/>
          </a:bodyPr>
          <a:lstStyle/>
          <a:p>
            <a:pPr algn="ctr" defTabSz="932305"/>
            <a:r>
              <a:rPr lang="en-US" sz="2000" kern="0" dirty="0">
                <a:solidFill>
                  <a:schemeClr val="bg1"/>
                </a:solidFill>
              </a:rPr>
              <a:t>Objective-C</a:t>
            </a:r>
          </a:p>
          <a:p>
            <a:pPr algn="ctr" defTabSz="932305"/>
            <a:r>
              <a:rPr lang="en-US" sz="2000" kern="0" dirty="0">
                <a:solidFill>
                  <a:schemeClr val="bg1"/>
                </a:solidFill>
                <a:latin typeface="+mj-lt"/>
              </a:rPr>
              <a:t>Xcode</a:t>
            </a:r>
          </a:p>
        </p:txBody>
      </p:sp>
      <p:sp>
        <p:nvSpPr>
          <p:cNvPr id="25" name="TextBox 24"/>
          <p:cNvSpPr txBox="1"/>
          <p:nvPr/>
        </p:nvSpPr>
        <p:spPr>
          <a:xfrm>
            <a:off x="7339680" y="3897849"/>
            <a:ext cx="2145965" cy="923230"/>
          </a:xfrm>
          <a:prstGeom prst="rect">
            <a:avLst/>
          </a:prstGeom>
          <a:noFill/>
        </p:spPr>
        <p:txBody>
          <a:bodyPr wrap="square" lIns="182855" tIns="146283" rIns="182855" bIns="146283" rtlCol="0">
            <a:spAutoFit/>
          </a:bodyPr>
          <a:lstStyle/>
          <a:p>
            <a:pPr algn="ctr" defTabSz="932305"/>
            <a:r>
              <a:rPr lang="en-US" sz="2000" kern="0" dirty="0">
                <a:solidFill>
                  <a:schemeClr val="bg1"/>
                </a:solidFill>
              </a:rPr>
              <a:t>C#</a:t>
            </a:r>
          </a:p>
          <a:p>
            <a:pPr algn="ctr" defTabSz="932305"/>
            <a:r>
              <a:rPr lang="en-US" sz="2000" kern="0" dirty="0">
                <a:solidFill>
                  <a:schemeClr val="bg1"/>
                </a:solidFill>
                <a:latin typeface="+mj-lt"/>
              </a:rPr>
              <a:t>Visual Studio</a:t>
            </a:r>
          </a:p>
        </p:txBody>
      </p:sp>
      <p:sp>
        <p:nvSpPr>
          <p:cNvPr id="26" name="TextBox 25"/>
          <p:cNvSpPr txBox="1"/>
          <p:nvPr/>
        </p:nvSpPr>
        <p:spPr>
          <a:xfrm>
            <a:off x="5152179" y="3897850"/>
            <a:ext cx="2145965" cy="923230"/>
          </a:xfrm>
          <a:prstGeom prst="rect">
            <a:avLst/>
          </a:prstGeom>
          <a:noFill/>
        </p:spPr>
        <p:txBody>
          <a:bodyPr wrap="square" lIns="182855" tIns="146283" rIns="182855" bIns="146283" rtlCol="0">
            <a:spAutoFit/>
          </a:bodyPr>
          <a:lstStyle/>
          <a:p>
            <a:pPr algn="ctr" defTabSz="932305"/>
            <a:r>
              <a:rPr lang="en-US" sz="2000" kern="0" dirty="0">
                <a:solidFill>
                  <a:schemeClr val="bg1"/>
                </a:solidFill>
              </a:rPr>
              <a:t>Java</a:t>
            </a:r>
          </a:p>
          <a:p>
            <a:pPr algn="ctr" defTabSz="932305"/>
            <a:r>
              <a:rPr lang="en-US" sz="2000" kern="0" dirty="0">
                <a:solidFill>
                  <a:schemeClr val="bg1"/>
                </a:solidFill>
                <a:latin typeface="+mj-lt"/>
              </a:rPr>
              <a:t>Android Studio</a:t>
            </a:r>
          </a:p>
        </p:txBody>
      </p:sp>
      <p:sp>
        <p:nvSpPr>
          <p:cNvPr id="28" name="TextBox 27"/>
          <p:cNvSpPr txBox="1"/>
          <p:nvPr/>
        </p:nvSpPr>
        <p:spPr>
          <a:xfrm>
            <a:off x="427859" y="5655622"/>
            <a:ext cx="11580758" cy="647649"/>
          </a:xfrm>
          <a:prstGeom prst="rect">
            <a:avLst/>
          </a:prstGeom>
          <a:noFill/>
        </p:spPr>
        <p:txBody>
          <a:bodyPr wrap="square" lIns="182855" tIns="146283" rIns="182855" bIns="146283" rtlCol="0">
            <a:spAutoFit/>
          </a:bodyPr>
          <a:lstStyle/>
          <a:p>
            <a:pPr algn="ctr" defTabSz="932305"/>
            <a:r>
              <a:rPr lang="en-US" sz="2244" kern="0" dirty="0"/>
              <a:t>No shared code • Many languages &amp; development environments • Multiple teams</a:t>
            </a:r>
          </a:p>
        </p:txBody>
      </p:sp>
      <p:sp>
        <p:nvSpPr>
          <p:cNvPr id="29" name="Left Brace 28"/>
          <p:cNvSpPr/>
          <p:nvPr/>
        </p:nvSpPr>
        <p:spPr>
          <a:xfrm rot="5400000">
            <a:off x="6099988" y="591"/>
            <a:ext cx="236503" cy="10945846"/>
          </a:xfrm>
          <a:prstGeom prst="leftBrace">
            <a:avLst>
              <a:gd name="adj1" fmla="val 56668"/>
              <a:gd name="adj2" fmla="val 50000"/>
            </a:avLst>
          </a:prstGeom>
          <a:ln w="19050" cap="rnd">
            <a:solidFill>
              <a:schemeClr val="bg2">
                <a:lumMod val="65000"/>
              </a:schemeClr>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466298"/>
            <a:endParaRPr lang="en-US" sz="1801" kern="0">
              <a:ln w="38100" cmpd="sng">
                <a:solidFill>
                  <a:srgbClr val="000000"/>
                </a:solidFill>
                <a:prstDash val="dash"/>
              </a:ln>
              <a:solidFill>
                <a:sysClr val="windowText" lastClr="000000"/>
              </a:solidFill>
            </a:endParaRPr>
          </a:p>
        </p:txBody>
      </p:sp>
      <p:sp>
        <p:nvSpPr>
          <p:cNvPr id="47" name="Oval 46"/>
          <p:cNvSpPr/>
          <p:nvPr/>
        </p:nvSpPr>
        <p:spPr bwMode="auto">
          <a:xfrm>
            <a:off x="3639720" y="1497213"/>
            <a:ext cx="802996" cy="802996"/>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8" tIns="91428" rIns="34289" bIns="34289" rtlCol="0" anchor="b" anchorCtr="0"/>
          <a:lstStyle/>
          <a:p>
            <a:pPr algn="ctr" defTabSz="932240"/>
            <a:endParaRPr lang="en-US" sz="800" kern="0" dirty="0">
              <a:gradFill>
                <a:gsLst>
                  <a:gs pos="0">
                    <a:srgbClr val="FFFFFF"/>
                  </a:gs>
                  <a:gs pos="100000">
                    <a:srgbClr val="FFFFFF"/>
                  </a:gs>
                </a:gsLst>
                <a:lin ang="5400000" scaled="0"/>
              </a:gradFill>
              <a:ea typeface="Segoe UI" pitchFamily="34" charset="0"/>
              <a:cs typeface="Segoe UI" pitchFamily="34" charset="0"/>
            </a:endParaRPr>
          </a:p>
        </p:txBody>
      </p:sp>
      <p:sp>
        <p:nvSpPr>
          <p:cNvPr id="50" name="Oval 49"/>
          <p:cNvSpPr/>
          <p:nvPr/>
        </p:nvSpPr>
        <p:spPr bwMode="auto">
          <a:xfrm>
            <a:off x="5831864" y="1494206"/>
            <a:ext cx="802996" cy="802996"/>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8" tIns="91428" rIns="34289" bIns="34289" rtlCol="0" anchor="b" anchorCtr="0"/>
          <a:lstStyle/>
          <a:p>
            <a:pPr algn="ctr" defTabSz="932240"/>
            <a:endParaRPr lang="en-US" sz="800" kern="0" dirty="0">
              <a:gradFill>
                <a:gsLst>
                  <a:gs pos="0">
                    <a:srgbClr val="FFFFFF"/>
                  </a:gs>
                  <a:gs pos="100000">
                    <a:srgbClr val="FFFFFF"/>
                  </a:gs>
                </a:gsLst>
                <a:lin ang="5400000" scaled="0"/>
              </a:gradFill>
              <a:ea typeface="Segoe UI" pitchFamily="34" charset="0"/>
              <a:cs typeface="Segoe UI" pitchFamily="34" charset="0"/>
            </a:endParaRPr>
          </a:p>
        </p:txBody>
      </p:sp>
      <p:sp>
        <p:nvSpPr>
          <p:cNvPr id="53" name="Oval 52"/>
          <p:cNvSpPr/>
          <p:nvPr/>
        </p:nvSpPr>
        <p:spPr bwMode="auto">
          <a:xfrm>
            <a:off x="8017659" y="1506904"/>
            <a:ext cx="802996" cy="802996"/>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8" tIns="91428" rIns="34289" bIns="34289" rtlCol="0" anchor="b" anchorCtr="0"/>
          <a:lstStyle/>
          <a:p>
            <a:pPr algn="ctr" defTabSz="932240"/>
            <a:endParaRPr lang="en-US" sz="800" kern="0" dirty="0">
              <a:solidFill>
                <a:schemeClr val="tx1"/>
              </a:solidFill>
              <a:ea typeface="Segoe UI" pitchFamily="34" charset="0"/>
              <a:cs typeface="Segoe UI" pitchFamily="34" charset="0"/>
            </a:endParaRPr>
          </a:p>
        </p:txBody>
      </p:sp>
      <p:pic>
        <p:nvPicPr>
          <p:cNvPr id="27" name="Picture 2" descr="http://www.freeiconspng.com/uploads/ios-7-logo-png-14.png"/>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3823342" y="1768234"/>
            <a:ext cx="445344" cy="280336"/>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9"/>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015680" y="1633872"/>
            <a:ext cx="435364" cy="523664"/>
          </a:xfrm>
          <a:prstGeom prst="rect">
            <a:avLst/>
          </a:prstGeom>
        </p:spPr>
      </p:pic>
      <p:pic>
        <p:nvPicPr>
          <p:cNvPr id="34" name="Picture 33"/>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208831" y="1708599"/>
            <a:ext cx="420652" cy="420528"/>
          </a:xfrm>
          <a:prstGeom prst="rect">
            <a:avLst/>
          </a:prstGeom>
        </p:spPr>
      </p:pic>
    </p:spTree>
    <p:extLst>
      <p:ext uri="{BB962C8B-B14F-4D97-AF65-F5344CB8AC3E}">
        <p14:creationId xmlns:p14="http://schemas.microsoft.com/office/powerpoint/2010/main" val="1923949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67" name="Rectangle: Rounded Corners 66"/>
          <p:cNvSpPr/>
          <p:nvPr/>
        </p:nvSpPr>
        <p:spPr>
          <a:xfrm>
            <a:off x="2572840" y="799209"/>
            <a:ext cx="7341905" cy="2708212"/>
          </a:xfrm>
          <a:prstGeom prst="roundRect">
            <a:avLst>
              <a:gd name="adj" fmla="val 13598"/>
            </a:avLst>
          </a:prstGeom>
          <a:solidFill>
            <a:srgbClr val="0078D7"/>
          </a:solidFill>
          <a:ln w="38100" cap="rnd">
            <a:no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1804" tIns="51804" rIns="51804" bIns="51804" numCol="1" spcCol="38100" rtlCol="0" anchor="ctr">
            <a:noAutofit/>
          </a:bodyPr>
          <a:lstStyle/>
          <a:p>
            <a:pPr algn="ctr" defTabSz="841765" hangingPunct="0">
              <a:defRPr/>
            </a:pPr>
            <a:endParaRPr lang="en-US" sz="3264">
              <a:solidFill>
                <a:srgbClr val="FFFFFF"/>
              </a:solidFill>
              <a:latin typeface="Helvetica Light"/>
              <a:sym typeface="Helvetica Light"/>
            </a:endParaRPr>
          </a:p>
        </p:txBody>
      </p:sp>
      <p:pic>
        <p:nvPicPr>
          <p:cNvPr id="5" name="Picture 4"/>
          <p:cNvPicPr>
            <a:picLocks noChangeAspect="1"/>
          </p:cNvPicPr>
          <p:nvPr/>
        </p:nvPicPr>
        <p:blipFill>
          <a:blip r:embed="rId2"/>
          <a:stretch>
            <a:fillRect/>
          </a:stretch>
        </p:blipFill>
        <p:spPr>
          <a:xfrm>
            <a:off x="7540847" y="4444795"/>
            <a:ext cx="1123004" cy="1527564"/>
          </a:xfrm>
          <a:prstGeom prst="rect">
            <a:avLst/>
          </a:prstGeom>
        </p:spPr>
      </p:pic>
      <p:pic>
        <p:nvPicPr>
          <p:cNvPr id="7" name="Picture 6"/>
          <p:cNvPicPr>
            <a:picLocks noChangeAspect="1"/>
          </p:cNvPicPr>
          <p:nvPr/>
        </p:nvPicPr>
        <p:blipFill>
          <a:blip r:embed="rId3"/>
          <a:stretch>
            <a:fillRect/>
          </a:stretch>
        </p:blipFill>
        <p:spPr>
          <a:xfrm>
            <a:off x="2925499" y="1111966"/>
            <a:ext cx="894040" cy="316835"/>
          </a:xfrm>
          <a:prstGeom prst="rect">
            <a:avLst/>
          </a:prstGeom>
        </p:spPr>
      </p:pic>
      <p:pic>
        <p:nvPicPr>
          <p:cNvPr id="9" name="Picture 8"/>
          <p:cNvPicPr>
            <a:picLocks noChangeAspect="1"/>
          </p:cNvPicPr>
          <p:nvPr/>
        </p:nvPicPr>
        <p:blipFill>
          <a:blip r:embed="rId4"/>
          <a:stretch>
            <a:fillRect/>
          </a:stretch>
        </p:blipFill>
        <p:spPr>
          <a:xfrm>
            <a:off x="5525303" y="1108831"/>
            <a:ext cx="812479" cy="319971"/>
          </a:xfrm>
          <a:prstGeom prst="rect">
            <a:avLst/>
          </a:prstGeom>
        </p:spPr>
      </p:pic>
      <p:pic>
        <p:nvPicPr>
          <p:cNvPr id="10" name="Picture 9"/>
          <p:cNvPicPr>
            <a:picLocks noChangeAspect="1"/>
          </p:cNvPicPr>
          <p:nvPr/>
        </p:nvPicPr>
        <p:blipFill>
          <a:blip r:embed="rId5"/>
          <a:stretch>
            <a:fillRect/>
          </a:stretch>
        </p:blipFill>
        <p:spPr>
          <a:xfrm>
            <a:off x="5506253" y="1667624"/>
            <a:ext cx="1358315" cy="291738"/>
          </a:xfrm>
          <a:prstGeom prst="rect">
            <a:avLst/>
          </a:prstGeom>
        </p:spPr>
      </p:pic>
      <p:pic>
        <p:nvPicPr>
          <p:cNvPr id="14" name="Picture 13"/>
          <p:cNvPicPr>
            <a:picLocks noChangeAspect="1"/>
          </p:cNvPicPr>
          <p:nvPr/>
        </p:nvPicPr>
        <p:blipFill>
          <a:blip r:embed="rId6"/>
          <a:stretch>
            <a:fillRect/>
          </a:stretch>
        </p:blipFill>
        <p:spPr>
          <a:xfrm>
            <a:off x="8112146" y="1109645"/>
            <a:ext cx="1286162" cy="291738"/>
          </a:xfrm>
          <a:prstGeom prst="rect">
            <a:avLst/>
          </a:prstGeom>
        </p:spPr>
      </p:pic>
      <p:grpSp>
        <p:nvGrpSpPr>
          <p:cNvPr id="25" name="Group 24"/>
          <p:cNvGrpSpPr/>
          <p:nvPr/>
        </p:nvGrpSpPr>
        <p:grpSpPr>
          <a:xfrm>
            <a:off x="7922501" y="1636912"/>
            <a:ext cx="1755531" cy="401417"/>
            <a:chOff x="9732872" y="4028071"/>
            <a:chExt cx="1749947" cy="400140"/>
          </a:xfrm>
        </p:grpSpPr>
        <p:sp>
          <p:nvSpPr>
            <p:cNvPr id="74" name="TextBox 73"/>
            <p:cNvSpPr txBox="1"/>
            <p:nvPr/>
          </p:nvSpPr>
          <p:spPr>
            <a:xfrm>
              <a:off x="10274849" y="4035133"/>
              <a:ext cx="1207970" cy="35959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1804" tIns="51804" rIns="51804" bIns="51804" numCol="1" spcCol="38100" rtlCol="0" anchor="ctr">
              <a:spAutoFit/>
            </a:bodyPr>
            <a:lstStyle/>
            <a:p>
              <a:pPr defTabSz="841765" hangingPunct="0">
                <a:defRPr/>
              </a:pPr>
              <a:r>
                <a:rPr lang="en-US" sz="1632" dirty="0">
                  <a:solidFill>
                    <a:srgbClr val="FFFFFF"/>
                  </a:solidFill>
                  <a:latin typeface="Segoe UI Semibold" panose="020B0702040204020203" pitchFamily="34" charset="0"/>
                  <a:cs typeface="Segoe UI Semibold" panose="020B0702040204020203" pitchFamily="34" charset="0"/>
                  <a:sym typeface="Helvetica Light"/>
                </a:rPr>
                <a:t>A/B Testing</a:t>
              </a:r>
            </a:p>
          </p:txBody>
        </p:sp>
        <p:pic>
          <p:nvPicPr>
            <p:cNvPr id="16" name="Picture 15"/>
            <p:cNvPicPr>
              <a:picLocks noChangeAspect="1"/>
            </p:cNvPicPr>
            <p:nvPr/>
          </p:nvPicPr>
          <p:blipFill>
            <a:blip r:embed="rId7"/>
            <a:stretch>
              <a:fillRect/>
            </a:stretch>
          </p:blipFill>
          <p:spPr>
            <a:xfrm>
              <a:off x="9732872" y="4028071"/>
              <a:ext cx="581400" cy="400140"/>
            </a:xfrm>
            <a:prstGeom prst="rect">
              <a:avLst/>
            </a:prstGeom>
          </p:spPr>
        </p:pic>
      </p:grpSp>
      <p:grpSp>
        <p:nvGrpSpPr>
          <p:cNvPr id="18" name="Group 17"/>
          <p:cNvGrpSpPr/>
          <p:nvPr/>
        </p:nvGrpSpPr>
        <p:grpSpPr>
          <a:xfrm>
            <a:off x="5519317" y="2721624"/>
            <a:ext cx="1611407" cy="440571"/>
            <a:chOff x="1069143" y="299060"/>
            <a:chExt cx="1606283" cy="439171"/>
          </a:xfrm>
        </p:grpSpPr>
        <p:pic>
          <p:nvPicPr>
            <p:cNvPr id="17" name="Picture 16"/>
            <p:cNvPicPr>
              <a:picLocks noChangeAspect="1"/>
            </p:cNvPicPr>
            <p:nvPr/>
          </p:nvPicPr>
          <p:blipFill>
            <a:blip r:embed="rId8"/>
            <a:stretch>
              <a:fillRect/>
            </a:stretch>
          </p:blipFill>
          <p:spPr>
            <a:xfrm>
              <a:off x="1069143" y="299060"/>
              <a:ext cx="335160" cy="410400"/>
            </a:xfrm>
            <a:prstGeom prst="rect">
              <a:avLst/>
            </a:prstGeom>
          </p:spPr>
        </p:pic>
        <p:sp>
          <p:nvSpPr>
            <p:cNvPr id="53" name="TextBox 52"/>
            <p:cNvSpPr txBox="1"/>
            <p:nvPr/>
          </p:nvSpPr>
          <p:spPr>
            <a:xfrm>
              <a:off x="1428152" y="378636"/>
              <a:ext cx="1247274" cy="35959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1804" tIns="51804" rIns="51804" bIns="51804" numCol="1" spcCol="38100" rtlCol="0" anchor="ctr">
              <a:spAutoFit/>
            </a:bodyPr>
            <a:lstStyle/>
            <a:p>
              <a:pPr defTabSz="841765" hangingPunct="0">
                <a:defRPr/>
              </a:pPr>
              <a:r>
                <a:rPr lang="en-US" sz="1632" dirty="0">
                  <a:solidFill>
                    <a:srgbClr val="FFFFFF"/>
                  </a:solidFill>
                  <a:latin typeface="Segoe UI Semibold" panose="020B0702040204020203" pitchFamily="34" charset="0"/>
                  <a:cs typeface="Segoe UI Semibold" panose="020B0702040204020203" pitchFamily="34" charset="0"/>
                  <a:sym typeface="Helvetica Light"/>
                </a:rPr>
                <a:t>Live Update</a:t>
              </a:r>
            </a:p>
          </p:txBody>
        </p:sp>
      </p:grpSp>
      <p:grpSp>
        <p:nvGrpSpPr>
          <p:cNvPr id="19" name="Group 18"/>
          <p:cNvGrpSpPr/>
          <p:nvPr/>
        </p:nvGrpSpPr>
        <p:grpSpPr>
          <a:xfrm>
            <a:off x="7953391" y="2744330"/>
            <a:ext cx="1367708" cy="466604"/>
            <a:chOff x="788293" y="5082871"/>
            <a:chExt cx="1363357" cy="465120"/>
          </a:xfrm>
        </p:grpSpPr>
        <p:pic>
          <p:nvPicPr>
            <p:cNvPr id="11" name="Picture 10"/>
            <p:cNvPicPr>
              <a:picLocks noChangeAspect="1"/>
            </p:cNvPicPr>
            <p:nvPr/>
          </p:nvPicPr>
          <p:blipFill>
            <a:blip r:embed="rId9"/>
            <a:stretch>
              <a:fillRect/>
            </a:stretch>
          </p:blipFill>
          <p:spPr>
            <a:xfrm>
              <a:off x="788293" y="5082871"/>
              <a:ext cx="499320" cy="465120"/>
            </a:xfrm>
            <a:prstGeom prst="rect">
              <a:avLst/>
            </a:prstGeom>
          </p:spPr>
        </p:pic>
        <p:sp>
          <p:nvSpPr>
            <p:cNvPr id="56" name="TextBox 55"/>
            <p:cNvSpPr txBox="1"/>
            <p:nvPr/>
          </p:nvSpPr>
          <p:spPr>
            <a:xfrm>
              <a:off x="1304775" y="5136068"/>
              <a:ext cx="846875" cy="35959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1804" tIns="51804" rIns="51804" bIns="51804" numCol="1" spcCol="38100" rtlCol="0" anchor="ctr">
              <a:spAutoFit/>
            </a:bodyPr>
            <a:lstStyle/>
            <a:p>
              <a:pPr defTabSz="841765" hangingPunct="0">
                <a:defRPr/>
              </a:pPr>
              <a:r>
                <a:rPr lang="en-US" sz="1632" dirty="0">
                  <a:solidFill>
                    <a:srgbClr val="FFFFFF"/>
                  </a:solidFill>
                  <a:latin typeface="Segoe UI Semibold" panose="020B0702040204020203" pitchFamily="34" charset="0"/>
                  <a:cs typeface="Segoe UI Semibold" panose="020B0702040204020203" pitchFamily="34" charset="0"/>
                  <a:sym typeface="Helvetica Light"/>
                </a:rPr>
                <a:t>Storage</a:t>
              </a:r>
            </a:p>
          </p:txBody>
        </p:sp>
      </p:grpSp>
      <p:grpSp>
        <p:nvGrpSpPr>
          <p:cNvPr id="21" name="Group 20"/>
          <p:cNvGrpSpPr/>
          <p:nvPr/>
        </p:nvGrpSpPr>
        <p:grpSpPr>
          <a:xfrm>
            <a:off x="2806158" y="1572635"/>
            <a:ext cx="2353861" cy="500914"/>
            <a:chOff x="945613" y="3735903"/>
            <a:chExt cx="2346376" cy="499320"/>
          </a:xfrm>
        </p:grpSpPr>
        <p:pic>
          <p:nvPicPr>
            <p:cNvPr id="12" name="Picture 11"/>
            <p:cNvPicPr>
              <a:picLocks noChangeAspect="1"/>
            </p:cNvPicPr>
            <p:nvPr/>
          </p:nvPicPr>
          <p:blipFill>
            <a:blip r:embed="rId10"/>
            <a:stretch>
              <a:fillRect/>
            </a:stretch>
          </p:blipFill>
          <p:spPr>
            <a:xfrm>
              <a:off x="945613" y="3735903"/>
              <a:ext cx="519840" cy="499320"/>
            </a:xfrm>
            <a:prstGeom prst="rect">
              <a:avLst/>
            </a:prstGeom>
          </p:spPr>
        </p:pic>
        <p:sp>
          <p:nvSpPr>
            <p:cNvPr id="77" name="TextBox 76"/>
            <p:cNvSpPr txBox="1"/>
            <p:nvPr/>
          </p:nvSpPr>
          <p:spPr>
            <a:xfrm>
              <a:off x="1431118" y="3821148"/>
              <a:ext cx="1860871" cy="35959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1804" tIns="51804" rIns="51804" bIns="51804" numCol="1" spcCol="38100" rtlCol="0" anchor="ctr">
              <a:spAutoFit/>
            </a:bodyPr>
            <a:lstStyle/>
            <a:p>
              <a:pPr defTabSz="841765" hangingPunct="0">
                <a:defRPr/>
              </a:pPr>
              <a:r>
                <a:rPr lang="en-US" sz="1632" dirty="0">
                  <a:solidFill>
                    <a:srgbClr val="FFFFFF"/>
                  </a:solidFill>
                  <a:latin typeface="Segoe UI Semibold" panose="020B0702040204020203" pitchFamily="34" charset="0"/>
                  <a:cs typeface="Segoe UI Semibold" panose="020B0702040204020203" pitchFamily="34" charset="0"/>
                  <a:sym typeface="Helvetica Light"/>
                </a:rPr>
                <a:t>Push Notifications</a:t>
              </a:r>
            </a:p>
          </p:txBody>
        </p:sp>
      </p:grpSp>
      <p:grpSp>
        <p:nvGrpSpPr>
          <p:cNvPr id="22" name="Group 21"/>
          <p:cNvGrpSpPr/>
          <p:nvPr/>
        </p:nvGrpSpPr>
        <p:grpSpPr>
          <a:xfrm>
            <a:off x="2825867" y="2223342"/>
            <a:ext cx="2128184" cy="389816"/>
            <a:chOff x="398413" y="3001573"/>
            <a:chExt cx="2121415" cy="388576"/>
          </a:xfrm>
        </p:grpSpPr>
        <p:sp>
          <p:nvSpPr>
            <p:cNvPr id="63" name="TextBox 62"/>
            <p:cNvSpPr txBox="1"/>
            <p:nvPr/>
          </p:nvSpPr>
          <p:spPr>
            <a:xfrm>
              <a:off x="857364" y="3001573"/>
              <a:ext cx="1662464" cy="35959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1804" tIns="51804" rIns="51804" bIns="51804" numCol="1" spcCol="38100" rtlCol="0" anchor="ctr">
              <a:spAutoFit/>
            </a:bodyPr>
            <a:lstStyle/>
            <a:p>
              <a:pPr defTabSz="841765" hangingPunct="0">
                <a:defRPr/>
              </a:pPr>
              <a:r>
                <a:rPr lang="en-US" sz="1632" dirty="0">
                  <a:solidFill>
                    <a:srgbClr val="FFFFFF"/>
                  </a:solidFill>
                  <a:latin typeface="Segoe UI Semibold" panose="020B0702040204020203" pitchFamily="34" charset="0"/>
                  <a:cs typeface="Segoe UI Semibold" panose="020B0702040204020203" pitchFamily="34" charset="0"/>
                  <a:sym typeface="Helvetica Light"/>
                </a:rPr>
                <a:t>Crash Reporting</a:t>
              </a:r>
            </a:p>
          </p:txBody>
        </p:sp>
        <p:pic>
          <p:nvPicPr>
            <p:cNvPr id="78" name="Picture 77"/>
            <p:cNvPicPr>
              <a:picLocks noChangeAspect="1"/>
            </p:cNvPicPr>
            <p:nvPr/>
          </p:nvPicPr>
          <p:blipFill>
            <a:blip r:embed="rId11"/>
            <a:stretch>
              <a:fillRect/>
            </a:stretch>
          </p:blipFill>
          <p:spPr>
            <a:xfrm>
              <a:off x="398413" y="3007109"/>
              <a:ext cx="389880" cy="383040"/>
            </a:xfrm>
            <a:prstGeom prst="rect">
              <a:avLst/>
            </a:prstGeom>
          </p:spPr>
        </p:pic>
      </p:grpSp>
      <p:grpSp>
        <p:nvGrpSpPr>
          <p:cNvPr id="23" name="Group 22"/>
          <p:cNvGrpSpPr/>
          <p:nvPr/>
        </p:nvGrpSpPr>
        <p:grpSpPr>
          <a:xfrm>
            <a:off x="5379324" y="2159865"/>
            <a:ext cx="2099794" cy="504344"/>
            <a:chOff x="9038160" y="4515809"/>
            <a:chExt cx="2093116" cy="502740"/>
          </a:xfrm>
        </p:grpSpPr>
        <p:sp>
          <p:nvSpPr>
            <p:cNvPr id="60" name="TextBox 59"/>
            <p:cNvSpPr txBox="1"/>
            <p:nvPr/>
          </p:nvSpPr>
          <p:spPr>
            <a:xfrm>
              <a:off x="9534446" y="4572596"/>
              <a:ext cx="1596830" cy="35959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1804" tIns="51804" rIns="51804" bIns="51804" numCol="1" spcCol="38100" rtlCol="0" anchor="ctr">
              <a:spAutoFit/>
            </a:bodyPr>
            <a:lstStyle/>
            <a:p>
              <a:pPr defTabSz="841765" hangingPunct="0">
                <a:defRPr/>
              </a:pPr>
              <a:r>
                <a:rPr lang="en-US" sz="1632" dirty="0">
                  <a:solidFill>
                    <a:srgbClr val="FFFFFF"/>
                  </a:solidFill>
                  <a:latin typeface="Segoe UI Semibold" panose="020B0702040204020203" pitchFamily="34" charset="0"/>
                  <a:cs typeface="Segoe UI Semibold" panose="020B0702040204020203" pitchFamily="34" charset="0"/>
                  <a:sym typeface="Helvetica Light"/>
                </a:rPr>
                <a:t>Remote Config.</a:t>
              </a:r>
            </a:p>
          </p:txBody>
        </p:sp>
        <p:pic>
          <p:nvPicPr>
            <p:cNvPr id="79" name="Picture 78"/>
            <p:cNvPicPr>
              <a:picLocks noChangeAspect="1"/>
            </p:cNvPicPr>
            <p:nvPr/>
          </p:nvPicPr>
          <p:blipFill>
            <a:blip r:embed="rId12"/>
            <a:stretch>
              <a:fillRect/>
            </a:stretch>
          </p:blipFill>
          <p:spPr>
            <a:xfrm>
              <a:off x="9038160" y="4515809"/>
              <a:ext cx="554040" cy="502740"/>
            </a:xfrm>
            <a:prstGeom prst="rect">
              <a:avLst/>
            </a:prstGeom>
          </p:spPr>
        </p:pic>
      </p:grpSp>
      <p:grpSp>
        <p:nvGrpSpPr>
          <p:cNvPr id="24" name="Group 23"/>
          <p:cNvGrpSpPr/>
          <p:nvPr/>
        </p:nvGrpSpPr>
        <p:grpSpPr>
          <a:xfrm>
            <a:off x="7928760" y="2128990"/>
            <a:ext cx="1390268" cy="548945"/>
            <a:chOff x="10310502" y="2808057"/>
            <a:chExt cx="1385848" cy="547200"/>
          </a:xfrm>
        </p:grpSpPr>
        <p:sp>
          <p:nvSpPr>
            <p:cNvPr id="50" name="TextBox 49"/>
            <p:cNvSpPr txBox="1"/>
            <p:nvPr/>
          </p:nvSpPr>
          <p:spPr>
            <a:xfrm>
              <a:off x="10849017" y="2903627"/>
              <a:ext cx="847333" cy="35959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1804" tIns="51804" rIns="51804" bIns="51804" numCol="1" spcCol="38100" rtlCol="0" anchor="ctr">
              <a:spAutoFit/>
            </a:bodyPr>
            <a:lstStyle/>
            <a:p>
              <a:pPr defTabSz="841765" hangingPunct="0">
                <a:defRPr/>
              </a:pPr>
              <a:r>
                <a:rPr lang="en-US" sz="1632" dirty="0">
                  <a:solidFill>
                    <a:srgbClr val="FFFFFF"/>
                  </a:solidFill>
                  <a:latin typeface="Segoe UI Semibold" panose="020B0702040204020203" pitchFamily="34" charset="0"/>
                  <a:cs typeface="Segoe UI Semibold" panose="020B0702040204020203" pitchFamily="34" charset="0"/>
                  <a:sym typeface="Helvetica Light"/>
                </a:rPr>
                <a:t>Identity</a:t>
              </a:r>
            </a:p>
          </p:txBody>
        </p:sp>
        <p:pic>
          <p:nvPicPr>
            <p:cNvPr id="80" name="Picture 79"/>
            <p:cNvPicPr>
              <a:picLocks noChangeAspect="1"/>
            </p:cNvPicPr>
            <p:nvPr/>
          </p:nvPicPr>
          <p:blipFill>
            <a:blip r:embed="rId13"/>
            <a:stretch>
              <a:fillRect/>
            </a:stretch>
          </p:blipFill>
          <p:spPr>
            <a:xfrm>
              <a:off x="10310502" y="2808057"/>
              <a:ext cx="547200" cy="547200"/>
            </a:xfrm>
            <a:prstGeom prst="rect">
              <a:avLst/>
            </a:prstGeom>
          </p:spPr>
        </p:pic>
      </p:grpSp>
      <p:grpSp>
        <p:nvGrpSpPr>
          <p:cNvPr id="3" name="Group 2"/>
          <p:cNvGrpSpPr/>
          <p:nvPr/>
        </p:nvGrpSpPr>
        <p:grpSpPr>
          <a:xfrm>
            <a:off x="2772409" y="2811615"/>
            <a:ext cx="1215939" cy="455809"/>
            <a:chOff x="2716950" y="3140902"/>
            <a:chExt cx="1192374" cy="446976"/>
          </a:xfrm>
        </p:grpSpPr>
        <p:sp>
          <p:nvSpPr>
            <p:cNvPr id="52" name="TextBox 51"/>
            <p:cNvSpPr txBox="1"/>
            <p:nvPr/>
          </p:nvSpPr>
          <p:spPr>
            <a:xfrm>
              <a:off x="3220866" y="3140902"/>
              <a:ext cx="688458" cy="35375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1804" tIns="51804" rIns="51804" bIns="51804" numCol="1" spcCol="38100" rtlCol="0" anchor="ctr">
              <a:spAutoFit/>
            </a:bodyPr>
            <a:lstStyle/>
            <a:p>
              <a:pPr defTabSz="841765" hangingPunct="0">
                <a:defRPr/>
              </a:pPr>
              <a:r>
                <a:rPr lang="en-US" sz="1632" dirty="0">
                  <a:solidFill>
                    <a:srgbClr val="FFFFFF"/>
                  </a:solidFill>
                  <a:latin typeface="Segoe UI Semibold" panose="020B0702040204020203" pitchFamily="34" charset="0"/>
                  <a:cs typeface="Segoe UI Semibold" panose="020B0702040204020203" pitchFamily="34" charset="0"/>
                  <a:sym typeface="Helvetica Light"/>
                </a:rPr>
                <a:t>Tables</a:t>
              </a:r>
            </a:p>
          </p:txBody>
        </p:sp>
        <p:pic>
          <p:nvPicPr>
            <p:cNvPr id="58" name="Picture 57"/>
            <p:cNvPicPr>
              <a:picLocks noChangeAspect="1"/>
            </p:cNvPicPr>
            <p:nvPr/>
          </p:nvPicPr>
          <p:blipFill>
            <a:blip r:embed="rId14"/>
            <a:stretch>
              <a:fillRect/>
            </a:stretch>
          </p:blipFill>
          <p:spPr>
            <a:xfrm>
              <a:off x="2716950" y="3143371"/>
              <a:ext cx="510710" cy="444507"/>
            </a:xfrm>
            <a:prstGeom prst="rect">
              <a:avLst/>
            </a:prstGeom>
          </p:spPr>
        </p:pic>
      </p:grpSp>
      <p:sp>
        <p:nvSpPr>
          <p:cNvPr id="68" name="TextBox 67"/>
          <p:cNvSpPr txBox="1"/>
          <p:nvPr/>
        </p:nvSpPr>
        <p:spPr>
          <a:xfrm>
            <a:off x="3874784" y="1637488"/>
            <a:ext cx="4819764" cy="55278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1804" tIns="51804" rIns="51804" bIns="51804" numCol="1" spcCol="38100" rtlCol="0" anchor="ctr">
            <a:spAutoFit/>
          </a:bodyPr>
          <a:lstStyle/>
          <a:p>
            <a:pPr algn="ctr" defTabSz="841765" hangingPunct="0">
              <a:defRPr/>
            </a:pPr>
            <a:r>
              <a:rPr lang="en-US" sz="2856" dirty="0">
                <a:solidFill>
                  <a:srgbClr val="FFFFFF"/>
                </a:solidFill>
                <a:latin typeface="Segoe UI Semibold" panose="020B0702040204020203" pitchFamily="34" charset="0"/>
                <a:cs typeface="Segoe UI Semibold" panose="020B0702040204020203" pitchFamily="34" charset="0"/>
                <a:sym typeface="Helvetica Light"/>
              </a:rPr>
              <a:t>Visual Studio Mobile Center</a:t>
            </a:r>
          </a:p>
        </p:txBody>
      </p:sp>
      <p:sp>
        <p:nvSpPr>
          <p:cNvPr id="69" name="TextBox 68"/>
          <p:cNvSpPr txBox="1"/>
          <p:nvPr/>
        </p:nvSpPr>
        <p:spPr>
          <a:xfrm>
            <a:off x="3696154" y="2253574"/>
            <a:ext cx="5278276" cy="68096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1804" tIns="51804" rIns="51804" bIns="51804" numCol="1" spcCol="38100" rtlCol="0" anchor="ctr">
            <a:spAutoFit/>
          </a:bodyPr>
          <a:lstStyle/>
          <a:p>
            <a:pPr algn="ctr" defTabSz="841765" hangingPunct="0">
              <a:defRPr/>
            </a:pPr>
            <a:r>
              <a:rPr lang="en-US" sz="3672" kern="0" dirty="0">
                <a:solidFill>
                  <a:schemeClr val="bg1"/>
                </a:solidFill>
                <a:latin typeface="Segoe UI" panose="020B0502040204020203" pitchFamily="34" charset="0"/>
                <a:cs typeface="Segoe UI" panose="020B0502040204020203" pitchFamily="34" charset="0"/>
                <a:sym typeface="Helvetica Light"/>
              </a:rPr>
              <a:t>m</a:t>
            </a:r>
            <a:r>
              <a:rPr lang="en-US" sz="3672" dirty="0">
                <a:solidFill>
                  <a:schemeClr val="bg1"/>
                </a:solidFill>
                <a:latin typeface="Segoe UI" panose="020B0502040204020203" pitchFamily="34" charset="0"/>
                <a:cs typeface="Segoe UI" panose="020B0502040204020203" pitchFamily="34" charset="0"/>
                <a:sym typeface="Helvetica Light"/>
              </a:rPr>
              <a:t>obile.azure.com</a:t>
            </a:r>
          </a:p>
        </p:txBody>
      </p:sp>
      <p:pic>
        <p:nvPicPr>
          <p:cNvPr id="73" name="Picture 72"/>
          <p:cNvPicPr>
            <a:picLocks noChangeAspect="1"/>
          </p:cNvPicPr>
          <p:nvPr/>
        </p:nvPicPr>
        <p:blipFill>
          <a:blip r:embed="rId15"/>
          <a:stretch>
            <a:fillRect/>
          </a:stretch>
        </p:blipFill>
        <p:spPr>
          <a:xfrm>
            <a:off x="4644984" y="4558614"/>
            <a:ext cx="3113780" cy="2005842"/>
          </a:xfrm>
          <a:prstGeom prst="rect">
            <a:avLst/>
          </a:prstGeom>
        </p:spPr>
      </p:pic>
      <p:cxnSp>
        <p:nvCxnSpPr>
          <p:cNvPr id="75" name="Straight Connector 74"/>
          <p:cNvCxnSpPr>
            <a:cxnSpLocks/>
            <a:endCxn id="73" idx="0"/>
          </p:cNvCxnSpPr>
          <p:nvPr/>
        </p:nvCxnSpPr>
        <p:spPr>
          <a:xfrm>
            <a:off x="6201874" y="3355649"/>
            <a:ext cx="0" cy="1202965"/>
          </a:xfrm>
          <a:prstGeom prst="line">
            <a:avLst/>
          </a:prstGeom>
          <a:noFill/>
          <a:ln w="57150" cap="flat">
            <a:solidFill>
              <a:srgbClr val="4EB1FF"/>
            </a:solidFill>
            <a:prstDash val="solid"/>
            <a:miter lim="400000"/>
            <a:headEnd type="oval" w="med" len="med"/>
            <a:tailEnd type="oval" w="med" len="med"/>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10311186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7"/>
                                        </p:tgtEl>
                                        <p:attrNameLst>
                                          <p:attrName>style.visibility</p:attrName>
                                        </p:attrNameLst>
                                      </p:cBhvr>
                                      <p:to>
                                        <p:strVal val="visible"/>
                                      </p:to>
                                    </p:set>
                                    <p:animEffect transition="in" filter="fade">
                                      <p:cBhvr>
                                        <p:cTn id="7" dur="500"/>
                                        <p:tgtEl>
                                          <p:spTgt spid="6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7"/>
                                        </p:tgtEl>
                                      </p:cBhvr>
                                    </p:animEffect>
                                    <p:set>
                                      <p:cBhvr>
                                        <p:cTn id="12" dur="1" fill="hold">
                                          <p:stCondLst>
                                            <p:cond delay="499"/>
                                          </p:stCondLst>
                                        </p:cTn>
                                        <p:tgtEl>
                                          <p:spTgt spid="7"/>
                                        </p:tgtEl>
                                        <p:attrNameLst>
                                          <p:attrName>style.visibility</p:attrName>
                                        </p:attrNameLst>
                                      </p:cBhvr>
                                      <p:to>
                                        <p:strVal val="hidden"/>
                                      </p:to>
                                    </p:set>
                                  </p:childTnLst>
                                </p:cTn>
                              </p:par>
                              <p:par>
                                <p:cTn id="13" presetID="10" presetClass="exit" presetSubtype="0" fill="hold" nodeType="withEffect">
                                  <p:stCondLst>
                                    <p:cond delay="0"/>
                                  </p:stCondLst>
                                  <p:childTnLst>
                                    <p:animEffect transition="out" filter="fade">
                                      <p:cBhvr>
                                        <p:cTn id="14" dur="500"/>
                                        <p:tgtEl>
                                          <p:spTgt spid="9"/>
                                        </p:tgtEl>
                                      </p:cBhvr>
                                    </p:animEffect>
                                    <p:set>
                                      <p:cBhvr>
                                        <p:cTn id="15" dur="1" fill="hold">
                                          <p:stCondLst>
                                            <p:cond delay="499"/>
                                          </p:stCondLst>
                                        </p:cTn>
                                        <p:tgtEl>
                                          <p:spTgt spid="9"/>
                                        </p:tgtEl>
                                        <p:attrNameLst>
                                          <p:attrName>style.visibility</p:attrName>
                                        </p:attrNameLst>
                                      </p:cBhvr>
                                      <p:to>
                                        <p:strVal val="hidden"/>
                                      </p:to>
                                    </p:set>
                                  </p:childTnLst>
                                </p:cTn>
                              </p:par>
                              <p:par>
                                <p:cTn id="16" presetID="10" presetClass="exit" presetSubtype="0" fill="hold" nodeType="withEffect">
                                  <p:stCondLst>
                                    <p:cond delay="0"/>
                                  </p:stCondLst>
                                  <p:childTnLst>
                                    <p:animEffect transition="out" filter="fade">
                                      <p:cBhvr>
                                        <p:cTn id="17" dur="500"/>
                                        <p:tgtEl>
                                          <p:spTgt spid="10"/>
                                        </p:tgtEl>
                                      </p:cBhvr>
                                    </p:animEffect>
                                    <p:set>
                                      <p:cBhvr>
                                        <p:cTn id="18" dur="1" fill="hold">
                                          <p:stCondLst>
                                            <p:cond delay="499"/>
                                          </p:stCondLst>
                                        </p:cTn>
                                        <p:tgtEl>
                                          <p:spTgt spid="10"/>
                                        </p:tgtEl>
                                        <p:attrNameLst>
                                          <p:attrName>style.visibility</p:attrName>
                                        </p:attrNameLst>
                                      </p:cBhvr>
                                      <p:to>
                                        <p:strVal val="hidden"/>
                                      </p:to>
                                    </p:set>
                                  </p:childTnLst>
                                </p:cTn>
                              </p:par>
                              <p:par>
                                <p:cTn id="19" presetID="10" presetClass="exit" presetSubtype="0" fill="hold" nodeType="withEffect">
                                  <p:stCondLst>
                                    <p:cond delay="0"/>
                                  </p:stCondLst>
                                  <p:childTnLst>
                                    <p:animEffect transition="out" filter="fade">
                                      <p:cBhvr>
                                        <p:cTn id="20" dur="500"/>
                                        <p:tgtEl>
                                          <p:spTgt spid="14"/>
                                        </p:tgtEl>
                                      </p:cBhvr>
                                    </p:animEffect>
                                    <p:set>
                                      <p:cBhvr>
                                        <p:cTn id="21" dur="1" fill="hold">
                                          <p:stCondLst>
                                            <p:cond delay="499"/>
                                          </p:stCondLst>
                                        </p:cTn>
                                        <p:tgtEl>
                                          <p:spTgt spid="14"/>
                                        </p:tgtEl>
                                        <p:attrNameLst>
                                          <p:attrName>style.visibility</p:attrName>
                                        </p:attrNameLst>
                                      </p:cBhvr>
                                      <p:to>
                                        <p:strVal val="hidden"/>
                                      </p:to>
                                    </p:set>
                                  </p:childTnLst>
                                </p:cTn>
                              </p:par>
                              <p:par>
                                <p:cTn id="22" presetID="10" presetClass="exit" presetSubtype="0" fill="hold" nodeType="withEffect">
                                  <p:stCondLst>
                                    <p:cond delay="0"/>
                                  </p:stCondLst>
                                  <p:childTnLst>
                                    <p:animEffect transition="out" filter="fade">
                                      <p:cBhvr>
                                        <p:cTn id="23" dur="500"/>
                                        <p:tgtEl>
                                          <p:spTgt spid="25"/>
                                        </p:tgtEl>
                                      </p:cBhvr>
                                    </p:animEffect>
                                    <p:set>
                                      <p:cBhvr>
                                        <p:cTn id="24" dur="1" fill="hold">
                                          <p:stCondLst>
                                            <p:cond delay="499"/>
                                          </p:stCondLst>
                                        </p:cTn>
                                        <p:tgtEl>
                                          <p:spTgt spid="25"/>
                                        </p:tgtEl>
                                        <p:attrNameLst>
                                          <p:attrName>style.visibility</p:attrName>
                                        </p:attrNameLst>
                                      </p:cBhvr>
                                      <p:to>
                                        <p:strVal val="hidden"/>
                                      </p:to>
                                    </p:set>
                                  </p:childTnLst>
                                </p:cTn>
                              </p:par>
                              <p:par>
                                <p:cTn id="25" presetID="10" presetClass="exit" presetSubtype="0" fill="hold" nodeType="withEffect">
                                  <p:stCondLst>
                                    <p:cond delay="0"/>
                                  </p:stCondLst>
                                  <p:childTnLst>
                                    <p:animEffect transition="out" filter="fade">
                                      <p:cBhvr>
                                        <p:cTn id="26" dur="500"/>
                                        <p:tgtEl>
                                          <p:spTgt spid="18"/>
                                        </p:tgtEl>
                                      </p:cBhvr>
                                    </p:animEffect>
                                    <p:set>
                                      <p:cBhvr>
                                        <p:cTn id="27" dur="1" fill="hold">
                                          <p:stCondLst>
                                            <p:cond delay="499"/>
                                          </p:stCondLst>
                                        </p:cTn>
                                        <p:tgtEl>
                                          <p:spTgt spid="18"/>
                                        </p:tgtEl>
                                        <p:attrNameLst>
                                          <p:attrName>style.visibility</p:attrName>
                                        </p:attrNameLst>
                                      </p:cBhvr>
                                      <p:to>
                                        <p:strVal val="hidden"/>
                                      </p:to>
                                    </p:set>
                                  </p:childTnLst>
                                </p:cTn>
                              </p:par>
                              <p:par>
                                <p:cTn id="28" presetID="10" presetClass="exit" presetSubtype="0" fill="hold" nodeType="withEffect">
                                  <p:stCondLst>
                                    <p:cond delay="0"/>
                                  </p:stCondLst>
                                  <p:childTnLst>
                                    <p:animEffect transition="out" filter="fade">
                                      <p:cBhvr>
                                        <p:cTn id="29" dur="500"/>
                                        <p:tgtEl>
                                          <p:spTgt spid="19"/>
                                        </p:tgtEl>
                                      </p:cBhvr>
                                    </p:animEffect>
                                    <p:set>
                                      <p:cBhvr>
                                        <p:cTn id="30" dur="1" fill="hold">
                                          <p:stCondLst>
                                            <p:cond delay="499"/>
                                          </p:stCondLst>
                                        </p:cTn>
                                        <p:tgtEl>
                                          <p:spTgt spid="19"/>
                                        </p:tgtEl>
                                        <p:attrNameLst>
                                          <p:attrName>style.visibility</p:attrName>
                                        </p:attrNameLst>
                                      </p:cBhvr>
                                      <p:to>
                                        <p:strVal val="hidden"/>
                                      </p:to>
                                    </p:set>
                                  </p:childTnLst>
                                </p:cTn>
                              </p:par>
                              <p:par>
                                <p:cTn id="31" presetID="10" presetClass="exit" presetSubtype="0" fill="hold" nodeType="withEffect">
                                  <p:stCondLst>
                                    <p:cond delay="0"/>
                                  </p:stCondLst>
                                  <p:childTnLst>
                                    <p:animEffect transition="out" filter="fade">
                                      <p:cBhvr>
                                        <p:cTn id="32" dur="500"/>
                                        <p:tgtEl>
                                          <p:spTgt spid="21"/>
                                        </p:tgtEl>
                                      </p:cBhvr>
                                    </p:animEffect>
                                    <p:set>
                                      <p:cBhvr>
                                        <p:cTn id="33" dur="1" fill="hold">
                                          <p:stCondLst>
                                            <p:cond delay="499"/>
                                          </p:stCondLst>
                                        </p:cTn>
                                        <p:tgtEl>
                                          <p:spTgt spid="21"/>
                                        </p:tgtEl>
                                        <p:attrNameLst>
                                          <p:attrName>style.visibility</p:attrName>
                                        </p:attrNameLst>
                                      </p:cBhvr>
                                      <p:to>
                                        <p:strVal val="hidden"/>
                                      </p:to>
                                    </p:set>
                                  </p:childTnLst>
                                </p:cTn>
                              </p:par>
                              <p:par>
                                <p:cTn id="34" presetID="10" presetClass="exit" presetSubtype="0" fill="hold" nodeType="withEffect">
                                  <p:stCondLst>
                                    <p:cond delay="0"/>
                                  </p:stCondLst>
                                  <p:childTnLst>
                                    <p:animEffect transition="out" filter="fade">
                                      <p:cBhvr>
                                        <p:cTn id="35" dur="500"/>
                                        <p:tgtEl>
                                          <p:spTgt spid="22"/>
                                        </p:tgtEl>
                                      </p:cBhvr>
                                    </p:animEffect>
                                    <p:set>
                                      <p:cBhvr>
                                        <p:cTn id="36" dur="1" fill="hold">
                                          <p:stCondLst>
                                            <p:cond delay="499"/>
                                          </p:stCondLst>
                                        </p:cTn>
                                        <p:tgtEl>
                                          <p:spTgt spid="22"/>
                                        </p:tgtEl>
                                        <p:attrNameLst>
                                          <p:attrName>style.visibility</p:attrName>
                                        </p:attrNameLst>
                                      </p:cBhvr>
                                      <p:to>
                                        <p:strVal val="hidden"/>
                                      </p:to>
                                    </p:set>
                                  </p:childTnLst>
                                </p:cTn>
                              </p:par>
                              <p:par>
                                <p:cTn id="37" presetID="10" presetClass="exit" presetSubtype="0" fill="hold" nodeType="withEffect">
                                  <p:stCondLst>
                                    <p:cond delay="0"/>
                                  </p:stCondLst>
                                  <p:childTnLst>
                                    <p:animEffect transition="out" filter="fade">
                                      <p:cBhvr>
                                        <p:cTn id="38" dur="500"/>
                                        <p:tgtEl>
                                          <p:spTgt spid="23"/>
                                        </p:tgtEl>
                                      </p:cBhvr>
                                    </p:animEffect>
                                    <p:set>
                                      <p:cBhvr>
                                        <p:cTn id="39" dur="1" fill="hold">
                                          <p:stCondLst>
                                            <p:cond delay="499"/>
                                          </p:stCondLst>
                                        </p:cTn>
                                        <p:tgtEl>
                                          <p:spTgt spid="23"/>
                                        </p:tgtEl>
                                        <p:attrNameLst>
                                          <p:attrName>style.visibility</p:attrName>
                                        </p:attrNameLst>
                                      </p:cBhvr>
                                      <p:to>
                                        <p:strVal val="hidden"/>
                                      </p:to>
                                    </p:set>
                                  </p:childTnLst>
                                </p:cTn>
                              </p:par>
                              <p:par>
                                <p:cTn id="40" presetID="10" presetClass="exit" presetSubtype="0" fill="hold" nodeType="withEffect">
                                  <p:stCondLst>
                                    <p:cond delay="0"/>
                                  </p:stCondLst>
                                  <p:childTnLst>
                                    <p:animEffect transition="out" filter="fade">
                                      <p:cBhvr>
                                        <p:cTn id="41" dur="500"/>
                                        <p:tgtEl>
                                          <p:spTgt spid="24"/>
                                        </p:tgtEl>
                                      </p:cBhvr>
                                    </p:animEffect>
                                    <p:set>
                                      <p:cBhvr>
                                        <p:cTn id="42" dur="1" fill="hold">
                                          <p:stCondLst>
                                            <p:cond delay="499"/>
                                          </p:stCondLst>
                                        </p:cTn>
                                        <p:tgtEl>
                                          <p:spTgt spid="24"/>
                                        </p:tgtEl>
                                        <p:attrNameLst>
                                          <p:attrName>style.visibility</p:attrName>
                                        </p:attrNameLst>
                                      </p:cBhvr>
                                      <p:to>
                                        <p:strVal val="hidden"/>
                                      </p:to>
                                    </p:set>
                                  </p:childTnLst>
                                </p:cTn>
                              </p:par>
                              <p:par>
                                <p:cTn id="43" presetID="10" presetClass="exit" presetSubtype="0" fill="hold" nodeType="withEffect">
                                  <p:stCondLst>
                                    <p:cond delay="0"/>
                                  </p:stCondLst>
                                  <p:childTnLst>
                                    <p:animEffect transition="out" filter="fade">
                                      <p:cBhvr>
                                        <p:cTn id="44" dur="500"/>
                                        <p:tgtEl>
                                          <p:spTgt spid="3"/>
                                        </p:tgtEl>
                                      </p:cBhvr>
                                    </p:animEffect>
                                    <p:set>
                                      <p:cBhvr>
                                        <p:cTn id="45" dur="1" fill="hold">
                                          <p:stCondLst>
                                            <p:cond delay="499"/>
                                          </p:stCondLst>
                                        </p:cTn>
                                        <p:tgtEl>
                                          <p:spTgt spid="3"/>
                                        </p:tgtEl>
                                        <p:attrNameLst>
                                          <p:attrName>style.visibility</p:attrName>
                                        </p:attrNameLst>
                                      </p:cBhvr>
                                      <p:to>
                                        <p:strVal val="hidden"/>
                                      </p:to>
                                    </p:set>
                                  </p:childTnLst>
                                </p:cTn>
                              </p:par>
                            </p:childTnLst>
                          </p:cTn>
                        </p:par>
                        <p:par>
                          <p:cTn id="46" fill="hold">
                            <p:stCondLst>
                              <p:cond delay="500"/>
                            </p:stCondLst>
                            <p:childTnLst>
                              <p:par>
                                <p:cTn id="47" presetID="10" presetClass="entr" presetSubtype="0" fill="hold" grpId="0" nodeType="afterEffect">
                                  <p:stCondLst>
                                    <p:cond delay="0"/>
                                  </p:stCondLst>
                                  <p:childTnLst>
                                    <p:set>
                                      <p:cBhvr>
                                        <p:cTn id="48" dur="1" fill="hold">
                                          <p:stCondLst>
                                            <p:cond delay="0"/>
                                          </p:stCondLst>
                                        </p:cTn>
                                        <p:tgtEl>
                                          <p:spTgt spid="68"/>
                                        </p:tgtEl>
                                        <p:attrNameLst>
                                          <p:attrName>style.visibility</p:attrName>
                                        </p:attrNameLst>
                                      </p:cBhvr>
                                      <p:to>
                                        <p:strVal val="visible"/>
                                      </p:to>
                                    </p:set>
                                    <p:animEffect transition="in" filter="fade">
                                      <p:cBhvr>
                                        <p:cTn id="49" dur="500"/>
                                        <p:tgtEl>
                                          <p:spTgt spid="68"/>
                                        </p:tgtEl>
                                      </p:cBhvr>
                                    </p:animEffect>
                                  </p:childTnLst>
                                </p:cTn>
                              </p:par>
                            </p:childTnLst>
                          </p:cTn>
                        </p:par>
                        <p:par>
                          <p:cTn id="50" fill="hold">
                            <p:stCondLst>
                              <p:cond delay="1000"/>
                            </p:stCondLst>
                            <p:childTnLst>
                              <p:par>
                                <p:cTn id="51" presetID="10" presetClass="entr" presetSubtype="0" fill="hold" grpId="0" nodeType="afterEffect">
                                  <p:stCondLst>
                                    <p:cond delay="0"/>
                                  </p:stCondLst>
                                  <p:childTnLst>
                                    <p:set>
                                      <p:cBhvr>
                                        <p:cTn id="52" dur="1" fill="hold">
                                          <p:stCondLst>
                                            <p:cond delay="0"/>
                                          </p:stCondLst>
                                        </p:cTn>
                                        <p:tgtEl>
                                          <p:spTgt spid="69"/>
                                        </p:tgtEl>
                                        <p:attrNameLst>
                                          <p:attrName>style.visibility</p:attrName>
                                        </p:attrNameLst>
                                      </p:cBhvr>
                                      <p:to>
                                        <p:strVal val="visible"/>
                                      </p:to>
                                    </p:set>
                                    <p:animEffect transition="in" filter="fade">
                                      <p:cBhvr>
                                        <p:cTn id="53" dur="500"/>
                                        <p:tgtEl>
                                          <p:spTgt spid="69"/>
                                        </p:tgtEl>
                                      </p:cBhvr>
                                    </p:animEffect>
                                  </p:childTnLst>
                                </p:cTn>
                              </p:par>
                            </p:childTnLst>
                          </p:cTn>
                        </p:par>
                        <p:par>
                          <p:cTn id="54" fill="hold">
                            <p:stCondLst>
                              <p:cond delay="1500"/>
                            </p:stCondLst>
                            <p:childTnLst>
                              <p:par>
                                <p:cTn id="55" presetID="22" presetClass="entr" presetSubtype="4" fill="hold" nodeType="afterEffect">
                                  <p:stCondLst>
                                    <p:cond delay="0"/>
                                  </p:stCondLst>
                                  <p:childTnLst>
                                    <p:set>
                                      <p:cBhvr>
                                        <p:cTn id="56" dur="1" fill="hold">
                                          <p:stCondLst>
                                            <p:cond delay="0"/>
                                          </p:stCondLst>
                                        </p:cTn>
                                        <p:tgtEl>
                                          <p:spTgt spid="75"/>
                                        </p:tgtEl>
                                        <p:attrNameLst>
                                          <p:attrName>style.visibility</p:attrName>
                                        </p:attrNameLst>
                                      </p:cBhvr>
                                      <p:to>
                                        <p:strVal val="visible"/>
                                      </p:to>
                                    </p:set>
                                    <p:animEffect transition="in" filter="wipe(down)">
                                      <p:cBhvr>
                                        <p:cTn id="57" dur="500"/>
                                        <p:tgtEl>
                                          <p:spTgt spid="75"/>
                                        </p:tgtEl>
                                      </p:cBhvr>
                                    </p:animEffect>
                                  </p:childTnLst>
                                </p:cTn>
                              </p:par>
                              <p:par>
                                <p:cTn id="58" presetID="10" presetClass="exit" presetSubtype="0" fill="hold" nodeType="withEffect">
                                  <p:stCondLst>
                                    <p:cond delay="250"/>
                                  </p:stCondLst>
                                  <p:childTnLst>
                                    <p:animEffect transition="out" filter="fade">
                                      <p:cBhvr>
                                        <p:cTn id="59" dur="500"/>
                                        <p:tgtEl>
                                          <p:spTgt spid="5"/>
                                        </p:tgtEl>
                                      </p:cBhvr>
                                    </p:animEffect>
                                    <p:set>
                                      <p:cBhvr>
                                        <p:cTn id="60"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animBg="1"/>
      <p:bldP spid="68" grpId="0"/>
      <p:bldP spid="69"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6994525" cy="6994525"/>
          </a:xfrm>
          <a:prstGeom prst="rect">
            <a:avLst/>
          </a:prstGeom>
        </p:spPr>
      </p:pic>
      <p:sp>
        <p:nvSpPr>
          <p:cNvPr id="3" name="Text Placeholder 7"/>
          <p:cNvSpPr txBox="1">
            <a:spLocks/>
          </p:cNvSpPr>
          <p:nvPr/>
        </p:nvSpPr>
        <p:spPr>
          <a:xfrm>
            <a:off x="7437437" y="1554162"/>
            <a:ext cx="4572248" cy="3886200"/>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70000"/>
              </a:lnSpc>
              <a:buNone/>
            </a:pPr>
            <a:r>
              <a:rPr lang="en-US" sz="2800" dirty="0" err="1" smtClean="0"/>
              <a:t>Calle</a:t>
            </a:r>
            <a:r>
              <a:rPr lang="en-US" sz="2800" dirty="0" smtClean="0"/>
              <a:t> </a:t>
            </a:r>
            <a:r>
              <a:rPr lang="en-US" sz="2800" dirty="0"/>
              <a:t>Prado de </a:t>
            </a:r>
            <a:r>
              <a:rPr lang="en-US" sz="2800" dirty="0" err="1"/>
              <a:t>los</a:t>
            </a:r>
            <a:r>
              <a:rPr lang="en-US" sz="2800" dirty="0"/>
              <a:t> </a:t>
            </a:r>
            <a:r>
              <a:rPr lang="en-US" sz="2800" dirty="0" err="1"/>
              <a:t>Cedros</a:t>
            </a:r>
            <a:r>
              <a:rPr lang="en-US" sz="2800" dirty="0"/>
              <a:t> </a:t>
            </a:r>
            <a:r>
              <a:rPr lang="en-US" sz="2800" dirty="0" smtClean="0"/>
              <a:t>867, </a:t>
            </a:r>
          </a:p>
          <a:p>
            <a:pPr marL="0" indent="0">
              <a:lnSpc>
                <a:spcPct val="70000"/>
              </a:lnSpc>
              <a:buNone/>
            </a:pPr>
            <a:r>
              <a:rPr lang="en-US" sz="2800" dirty="0" smtClean="0"/>
              <a:t>Col. Ciudad del Sol,</a:t>
            </a:r>
          </a:p>
          <a:p>
            <a:pPr marL="0" indent="0">
              <a:lnSpc>
                <a:spcPct val="70000"/>
              </a:lnSpc>
              <a:buNone/>
            </a:pPr>
            <a:r>
              <a:rPr lang="en-US" sz="2800" dirty="0" smtClean="0"/>
              <a:t>Zapopan, Jal.</a:t>
            </a:r>
          </a:p>
          <a:p>
            <a:pPr marL="0" indent="0">
              <a:lnSpc>
                <a:spcPct val="70000"/>
              </a:lnSpc>
              <a:buNone/>
            </a:pPr>
            <a:endParaRPr lang="en-US" sz="2800" dirty="0">
              <a:latin typeface="+mn-lt"/>
            </a:endParaRPr>
          </a:p>
          <a:p>
            <a:pPr marL="0" indent="0">
              <a:lnSpc>
                <a:spcPct val="70000"/>
              </a:lnSpc>
              <a:buNone/>
            </a:pPr>
            <a:r>
              <a:rPr lang="en-US" sz="2800" b="1" dirty="0" err="1" smtClean="0"/>
              <a:t>Sábado</a:t>
            </a:r>
            <a:r>
              <a:rPr lang="en-US" sz="2800" b="1" dirty="0" smtClean="0"/>
              <a:t> </a:t>
            </a:r>
            <a:r>
              <a:rPr lang="en-US" sz="2800" dirty="0" smtClean="0">
                <a:latin typeface="+mn-lt"/>
              </a:rPr>
              <a:t>25 de </a:t>
            </a:r>
            <a:r>
              <a:rPr lang="en-US" sz="2800" dirty="0" err="1" smtClean="0">
                <a:latin typeface="+mn-lt"/>
              </a:rPr>
              <a:t>Marzo</a:t>
            </a:r>
            <a:r>
              <a:rPr lang="en-US" sz="2800" dirty="0">
                <a:latin typeface="+mn-lt"/>
              </a:rPr>
              <a:t>,</a:t>
            </a:r>
            <a:endParaRPr lang="en-US" sz="2800" dirty="0" smtClean="0">
              <a:latin typeface="+mn-lt"/>
            </a:endParaRPr>
          </a:p>
          <a:p>
            <a:pPr marL="0" indent="0">
              <a:lnSpc>
                <a:spcPct val="70000"/>
              </a:lnSpc>
              <a:buNone/>
            </a:pPr>
            <a:r>
              <a:rPr lang="en-US" sz="2800" dirty="0" smtClean="0">
                <a:latin typeface="+mn-lt"/>
              </a:rPr>
              <a:t>10:00 AM</a:t>
            </a:r>
          </a:p>
          <a:p>
            <a:pPr marL="0" indent="0">
              <a:lnSpc>
                <a:spcPct val="70000"/>
              </a:lnSpc>
              <a:buNone/>
            </a:pPr>
            <a:endParaRPr lang="en-US" sz="2800" dirty="0">
              <a:latin typeface="+mn-lt"/>
            </a:endParaRPr>
          </a:p>
          <a:p>
            <a:pPr marL="0" indent="0">
              <a:lnSpc>
                <a:spcPct val="70000"/>
              </a:lnSpc>
              <a:buNone/>
            </a:pPr>
            <a:endParaRPr lang="en-US" sz="2800" dirty="0" smtClean="0">
              <a:latin typeface="+mn-lt"/>
            </a:endParaRPr>
          </a:p>
          <a:p>
            <a:pPr marL="0" indent="0">
              <a:lnSpc>
                <a:spcPct val="70000"/>
              </a:lnSpc>
              <a:buNone/>
            </a:pPr>
            <a:r>
              <a:rPr lang="en-US" sz="2800" dirty="0" smtClean="0">
                <a:latin typeface="+mn-lt"/>
              </a:rPr>
              <a:t>REGISTRO:</a:t>
            </a:r>
          </a:p>
          <a:p>
            <a:pPr marL="0" indent="0">
              <a:lnSpc>
                <a:spcPct val="70000"/>
              </a:lnSpc>
              <a:buNone/>
            </a:pPr>
            <a:r>
              <a:rPr lang="en-US" sz="2800" dirty="0" smtClean="0">
                <a:hlinkClick r:id="rId3"/>
              </a:rPr>
              <a:t>https://goo.gl/87m0Mc</a:t>
            </a:r>
            <a:endParaRPr lang="en-US" sz="2800" dirty="0" smtClean="0">
              <a:latin typeface="+mn-lt"/>
            </a:endParaRPr>
          </a:p>
        </p:txBody>
      </p:sp>
    </p:spTree>
    <p:extLst>
      <p:ext uri="{BB962C8B-B14F-4D97-AF65-F5344CB8AC3E}">
        <p14:creationId xmlns:p14="http://schemas.microsoft.com/office/powerpoint/2010/main" val="408012321"/>
      </p:ext>
    </p:extLst>
  </p:cSld>
  <p:clrMapOvr>
    <a:masterClrMapping/>
  </p:clrMapOvr>
  <p:transition>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 Placeholder 25"/>
          <p:cNvSpPr txBox="1">
            <a:spLocks/>
          </p:cNvSpPr>
          <p:nvPr/>
        </p:nvSpPr>
        <p:spPr bwMode="invGray">
          <a:xfrm>
            <a:off x="882" y="1719515"/>
            <a:ext cx="12434711" cy="838081"/>
          </a:xfrm>
          <a:prstGeom prst="rect">
            <a:avLst/>
          </a:prstGeom>
        </p:spPr>
        <p:txBody>
          <a:bodyPr vert="horz" wrap="square" lIns="182854" tIns="146283" rIns="182854" bIns="146283" rtlCol="0" anchor="t">
            <a:noAutofit/>
          </a:bodyPr>
          <a:lstStyle>
            <a:lvl1pPr marL="0" indent="0" algn="l" defTabSz="914166" rtl="0" eaLnBrk="1" latinLnBrk="0" hangingPunct="1">
              <a:spcBef>
                <a:spcPct val="20000"/>
              </a:spcBef>
              <a:buFont typeface="Arial" pitchFamily="34" charset="0"/>
              <a:buNone/>
              <a:defRPr sz="6700" kern="1200" spc="-153">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932563">
              <a:lnSpc>
                <a:spcPct val="60000"/>
              </a:lnSpc>
              <a:buClr>
                <a:srgbClr val="FFFFFF"/>
              </a:buClr>
              <a:buSzPct val="90000"/>
            </a:pPr>
            <a:r>
              <a:rPr lang="en-US" sz="7798" spc="0" dirty="0" smtClean="0">
                <a:solidFill>
                  <a:schemeClr val="tx1"/>
                </a:solidFill>
                <a:latin typeface="+mn-lt"/>
              </a:rPr>
              <a:t>Questions?</a:t>
            </a:r>
            <a:endParaRPr lang="en-US" sz="7798" spc="0" dirty="0">
              <a:solidFill>
                <a:schemeClr val="tx1"/>
              </a:solidFill>
              <a:latin typeface="+mn-lt"/>
            </a:endParaRPr>
          </a:p>
        </p:txBody>
      </p:sp>
      <p:sp>
        <p:nvSpPr>
          <p:cNvPr id="8" name="TextBox 7"/>
          <p:cNvSpPr txBox="1"/>
          <p:nvPr/>
        </p:nvSpPr>
        <p:spPr>
          <a:xfrm>
            <a:off x="4229382" y="-863478"/>
            <a:ext cx="369280" cy="633930"/>
          </a:xfrm>
          <a:prstGeom prst="rect">
            <a:avLst/>
          </a:prstGeom>
          <a:noFill/>
        </p:spPr>
        <p:txBody>
          <a:bodyPr wrap="none" lIns="182854" tIns="146283" rIns="182854" bIns="146283" rtlCol="0">
            <a:spAutoFit/>
          </a:bodyPr>
          <a:lstStyle/>
          <a:p>
            <a:pPr>
              <a:lnSpc>
                <a:spcPct val="90000"/>
              </a:lnSpc>
              <a:spcAft>
                <a:spcPts val="600"/>
              </a:spcAft>
            </a:pPr>
            <a:endParaRPr lang="en-US" sz="2400" dirty="0" err="1">
              <a:gradFill>
                <a:gsLst>
                  <a:gs pos="2917">
                    <a:schemeClr val="tx1"/>
                  </a:gs>
                  <a:gs pos="30000">
                    <a:schemeClr val="tx1"/>
                  </a:gs>
                </a:gsLst>
                <a:lin ang="5400000" scaled="0"/>
              </a:gradFill>
            </a:endParaRPr>
          </a:p>
        </p:txBody>
      </p:sp>
      <p:sp>
        <p:nvSpPr>
          <p:cNvPr id="12" name="TextBox 11"/>
          <p:cNvSpPr txBox="1"/>
          <p:nvPr/>
        </p:nvSpPr>
        <p:spPr>
          <a:xfrm>
            <a:off x="1771791" y="4411467"/>
            <a:ext cx="5132245" cy="96179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19048" tIns="19048" rIns="19048" bIns="19048" numCol="1" spcCol="14288" rtlCol="0" anchor="ctr">
            <a:spAutoFit/>
          </a:bodyPr>
          <a:lstStyle/>
          <a:p>
            <a:r>
              <a:rPr lang="en-US" sz="2000" dirty="0" smtClean="0">
                <a:cs typeface="Arial"/>
              </a:rPr>
              <a:t>Alejandro</a:t>
            </a:r>
            <a:endParaRPr lang="en-US" sz="2000" dirty="0">
              <a:cs typeface="Arial"/>
            </a:endParaRPr>
          </a:p>
          <a:p>
            <a:r>
              <a:rPr lang="en-US" sz="2000" dirty="0" smtClean="0">
                <a:cs typeface="Arial"/>
              </a:rPr>
              <a:t>Ruiz</a:t>
            </a:r>
            <a:endParaRPr lang="en-US" sz="2000" dirty="0">
              <a:cs typeface="Arial"/>
            </a:endParaRPr>
          </a:p>
          <a:p>
            <a:r>
              <a:rPr lang="en-US" sz="2000" dirty="0" smtClean="0">
                <a:latin typeface="+mj-lt"/>
                <a:cs typeface="Arial"/>
              </a:rPr>
              <a:t>Microsoft/</a:t>
            </a:r>
            <a:r>
              <a:rPr lang="en-US" sz="2000" dirty="0" err="1" smtClean="0">
                <a:latin typeface="+mj-lt"/>
                <a:cs typeface="Arial"/>
              </a:rPr>
              <a:t>Xamarin</a:t>
            </a:r>
            <a:r>
              <a:rPr lang="en-US" sz="2000" dirty="0" smtClean="0">
                <a:latin typeface="+mj-lt"/>
                <a:cs typeface="Arial"/>
              </a:rPr>
              <a:t> </a:t>
            </a:r>
            <a:r>
              <a:rPr lang="en-US" sz="2000" dirty="0" smtClean="0">
                <a:latin typeface="+mj-lt"/>
                <a:cs typeface="Arial"/>
              </a:rPr>
              <a:t>MVP &amp; CTO @ Los </a:t>
            </a:r>
            <a:r>
              <a:rPr lang="en-US" sz="2000" dirty="0" err="1" smtClean="0">
                <a:latin typeface="+mj-lt"/>
                <a:cs typeface="Arial"/>
              </a:rPr>
              <a:t>Xamarinos</a:t>
            </a:r>
            <a:r>
              <a:rPr lang="en-US" sz="2000" dirty="0" smtClean="0">
                <a:latin typeface="+mj-lt"/>
                <a:cs typeface="Arial"/>
              </a:rPr>
              <a:t> </a:t>
            </a:r>
            <a:endParaRPr lang="en-US" sz="2000" dirty="0">
              <a:latin typeface="+mj-lt"/>
              <a:cs typeface="Arial"/>
            </a:endParaRPr>
          </a:p>
        </p:txBody>
      </p:sp>
      <p:cxnSp>
        <p:nvCxnSpPr>
          <p:cNvPr id="14" name="Straight Connector 13"/>
          <p:cNvCxnSpPr/>
          <p:nvPr/>
        </p:nvCxnSpPr>
        <p:spPr>
          <a:xfrm flipV="1">
            <a:off x="1811963" y="5701988"/>
            <a:ext cx="9553808" cy="4761"/>
          </a:xfrm>
          <a:prstGeom prst="line">
            <a:avLst/>
          </a:prstGeom>
          <a:ln>
            <a:solidFill>
              <a:srgbClr val="16ACEE"/>
            </a:solidFill>
            <a:headEnd type="none"/>
            <a:tailEnd type="none"/>
          </a:ln>
        </p:spPr>
        <p:style>
          <a:lnRef idx="2">
            <a:schemeClr val="accent6"/>
          </a:lnRef>
          <a:fillRef idx="0">
            <a:schemeClr val="accent6"/>
          </a:fillRef>
          <a:effectRef idx="1">
            <a:schemeClr val="accent6"/>
          </a:effectRef>
          <a:fontRef idx="minor">
            <a:schemeClr val="tx1"/>
          </a:fontRef>
        </p:style>
      </p:cxnSp>
      <p:grpSp>
        <p:nvGrpSpPr>
          <p:cNvPr id="9" name="Group 8"/>
          <p:cNvGrpSpPr/>
          <p:nvPr/>
        </p:nvGrpSpPr>
        <p:grpSpPr>
          <a:xfrm>
            <a:off x="1735774" y="5935314"/>
            <a:ext cx="9731582" cy="423321"/>
            <a:chOff x="1735137" y="5935662"/>
            <a:chExt cx="9732963" cy="423381"/>
          </a:xfrm>
        </p:grpSpPr>
        <p:sp>
          <p:nvSpPr>
            <p:cNvPr id="10" name="TextBox 9"/>
            <p:cNvSpPr txBox="1"/>
            <p:nvPr/>
          </p:nvSpPr>
          <p:spPr>
            <a:xfrm>
              <a:off x="1735137" y="5935662"/>
              <a:ext cx="3509962" cy="423381"/>
            </a:xfrm>
            <a:prstGeom prst="rect">
              <a:avLst/>
            </a:prstGeom>
            <a:noFill/>
          </p:spPr>
          <p:txBody>
            <a:bodyPr wrap="square" rtlCol="0">
              <a:spAutoFit/>
            </a:bodyPr>
            <a:lstStyle/>
            <a:p>
              <a:pPr>
                <a:lnSpc>
                  <a:spcPct val="130000"/>
                </a:lnSpc>
              </a:pPr>
              <a:r>
                <a:rPr lang="en-US" dirty="0" err="1" smtClean="0">
                  <a:latin typeface="+mj-lt"/>
                  <a:cs typeface="Arial"/>
                  <a:hlinkClick r:id="rId3"/>
                </a:rPr>
                <a:t>alejandro@alejandroruizvarela.com</a:t>
              </a:r>
              <a:endParaRPr lang="en-US" dirty="0">
                <a:latin typeface="+mj-lt"/>
                <a:cs typeface="Arial"/>
              </a:endParaRPr>
            </a:p>
          </p:txBody>
        </p:sp>
        <p:sp>
          <p:nvSpPr>
            <p:cNvPr id="11" name="TextBox 10"/>
            <p:cNvSpPr txBox="1"/>
            <p:nvPr/>
          </p:nvSpPr>
          <p:spPr>
            <a:xfrm>
              <a:off x="5245099" y="5935662"/>
              <a:ext cx="4097780" cy="423381"/>
            </a:xfrm>
            <a:prstGeom prst="rect">
              <a:avLst/>
            </a:prstGeom>
            <a:noFill/>
          </p:spPr>
          <p:txBody>
            <a:bodyPr wrap="square" rtlCol="0">
              <a:spAutoFit/>
            </a:bodyPr>
            <a:lstStyle/>
            <a:p>
              <a:pPr algn="ctr">
                <a:lnSpc>
                  <a:spcPct val="130000"/>
                </a:lnSpc>
              </a:pPr>
              <a:r>
                <a:rPr lang="en-US" dirty="0">
                  <a:latin typeface="+mj-lt"/>
                  <a:cs typeface="Arial"/>
                  <a:hlinkClick r:id="rId4"/>
                </a:rPr>
                <a:t>https://</a:t>
              </a:r>
              <a:r>
                <a:rPr lang="en-US" dirty="0" err="1">
                  <a:latin typeface="+mj-lt"/>
                  <a:cs typeface="Arial"/>
                  <a:hlinkClick r:id="rId4"/>
                </a:rPr>
                <a:t>alejandroruizvarela.blogspot.mx</a:t>
              </a:r>
              <a:endParaRPr lang="en-US" dirty="0">
                <a:latin typeface="+mj-lt"/>
                <a:cs typeface="Arial"/>
              </a:endParaRPr>
            </a:p>
          </p:txBody>
        </p:sp>
        <p:sp>
          <p:nvSpPr>
            <p:cNvPr id="15" name="TextBox 14"/>
            <p:cNvSpPr txBox="1"/>
            <p:nvPr/>
          </p:nvSpPr>
          <p:spPr>
            <a:xfrm>
              <a:off x="8978900" y="5935662"/>
              <a:ext cx="2489200" cy="423381"/>
            </a:xfrm>
            <a:prstGeom prst="rect">
              <a:avLst/>
            </a:prstGeom>
            <a:noFill/>
          </p:spPr>
          <p:txBody>
            <a:bodyPr wrap="square" rtlCol="0">
              <a:spAutoFit/>
            </a:bodyPr>
            <a:lstStyle/>
            <a:p>
              <a:pPr algn="r">
                <a:lnSpc>
                  <a:spcPct val="130000"/>
                </a:lnSpc>
              </a:pPr>
              <a:r>
                <a:rPr lang="en-US" dirty="0" smtClean="0">
                  <a:latin typeface="+mj-lt"/>
                  <a:cs typeface="Arial"/>
                </a:rPr>
                <a:t>@</a:t>
              </a:r>
              <a:r>
                <a:rPr lang="en-US" dirty="0" err="1" smtClean="0">
                  <a:latin typeface="+mj-lt"/>
                  <a:cs typeface="Arial"/>
                </a:rPr>
                <a:t>alejandroruizva</a:t>
              </a:r>
              <a:endParaRPr lang="en-US" dirty="0">
                <a:latin typeface="+mj-lt"/>
                <a:cs typeface="Arial"/>
              </a:endParaRPr>
            </a:p>
          </p:txBody>
        </p:sp>
      </p:grpSp>
    </p:spTree>
    <p:extLst>
      <p:ext uri="{BB962C8B-B14F-4D97-AF65-F5344CB8AC3E}">
        <p14:creationId xmlns:p14="http://schemas.microsoft.com/office/powerpoint/2010/main" val="19655020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Write Once, Run Anywhere</a:t>
            </a:r>
          </a:p>
        </p:txBody>
      </p:sp>
      <p:sp>
        <p:nvSpPr>
          <p:cNvPr id="35" name="Left Brace 34"/>
          <p:cNvSpPr/>
          <p:nvPr/>
        </p:nvSpPr>
        <p:spPr>
          <a:xfrm rot="5400000">
            <a:off x="6103955" y="820927"/>
            <a:ext cx="228568" cy="9269685"/>
          </a:xfrm>
          <a:prstGeom prst="leftBrace">
            <a:avLst>
              <a:gd name="adj1" fmla="val 56668"/>
              <a:gd name="adj2" fmla="val 50000"/>
            </a:avLst>
          </a:prstGeom>
          <a:ln w="19050" cap="rnd">
            <a:solidFill>
              <a:srgbClr val="A6A6A6"/>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466298"/>
            <a:endParaRPr lang="en-US" sz="1801" kern="0">
              <a:ln w="38100" cmpd="sng">
                <a:solidFill>
                  <a:srgbClr val="000000"/>
                </a:solidFill>
                <a:prstDash val="dash"/>
              </a:ln>
              <a:solidFill>
                <a:sysClr val="windowText" lastClr="000000"/>
              </a:solidFill>
            </a:endParaRPr>
          </a:p>
        </p:txBody>
      </p:sp>
      <p:grpSp>
        <p:nvGrpSpPr>
          <p:cNvPr id="57" name="Group 56"/>
          <p:cNvGrpSpPr/>
          <p:nvPr/>
        </p:nvGrpSpPr>
        <p:grpSpPr>
          <a:xfrm>
            <a:off x="4878579" y="1862180"/>
            <a:ext cx="2679320" cy="2679320"/>
            <a:chOff x="5344586" y="1981200"/>
            <a:chExt cx="2679700" cy="2679700"/>
          </a:xfrm>
        </p:grpSpPr>
        <p:sp>
          <p:nvSpPr>
            <p:cNvPr id="55" name="Oval 54"/>
            <p:cNvSpPr/>
            <p:nvPr/>
          </p:nvSpPr>
          <p:spPr bwMode="auto">
            <a:xfrm>
              <a:off x="5344586" y="1981200"/>
              <a:ext cx="2679700" cy="2679700"/>
            </a:xfrm>
            <a:prstGeom prst="ellipse">
              <a:avLst/>
            </a:prstGeom>
            <a:solidFill>
              <a:schemeClr val="bg2">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8" tIns="91428" rIns="34289" bIns="34289" rtlCol="0" anchor="b" anchorCtr="0"/>
            <a:lstStyle/>
            <a:p>
              <a:pPr algn="ctr" defTabSz="932240"/>
              <a:endParaRPr lang="en-US" sz="800" kern="0" dirty="0">
                <a:gradFill>
                  <a:gsLst>
                    <a:gs pos="0">
                      <a:srgbClr val="FFFFFF"/>
                    </a:gs>
                    <a:gs pos="100000">
                      <a:srgbClr val="FFFFFF"/>
                    </a:gs>
                  </a:gsLst>
                  <a:lin ang="5400000" scaled="0"/>
                </a:gradFill>
                <a:ea typeface="Segoe UI" pitchFamily="34" charset="0"/>
                <a:cs typeface="Segoe UI" pitchFamily="34" charset="0"/>
              </a:endParaRPr>
            </a:p>
          </p:txBody>
        </p:sp>
        <p:sp>
          <p:nvSpPr>
            <p:cNvPr id="32" name="TextBox 31"/>
            <p:cNvSpPr txBox="1"/>
            <p:nvPr/>
          </p:nvSpPr>
          <p:spPr>
            <a:xfrm>
              <a:off x="5738287" y="3569063"/>
              <a:ext cx="1879600" cy="572631"/>
            </a:xfrm>
            <a:prstGeom prst="rect">
              <a:avLst/>
            </a:prstGeom>
            <a:noFill/>
          </p:spPr>
          <p:txBody>
            <a:bodyPr wrap="square" lIns="182855" tIns="146283" rIns="182855" bIns="146283" rtlCol="0">
              <a:spAutoFit/>
            </a:bodyPr>
            <a:lstStyle/>
            <a:p>
              <a:pPr algn="ctr" defTabSz="932305"/>
              <a:r>
                <a:rPr lang="en-US" sz="1801" kern="0" dirty="0">
                  <a:solidFill>
                    <a:schemeClr val="bg1"/>
                  </a:solidFill>
                </a:rPr>
                <a:t>App Generator</a:t>
              </a:r>
            </a:p>
          </p:txBody>
        </p:sp>
        <p:pic>
          <p:nvPicPr>
            <p:cNvPr id="34" name="Picture 33" descr="gears_icon.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067187" y="2594314"/>
              <a:ext cx="1207799" cy="948985"/>
            </a:xfrm>
            <a:prstGeom prst="rect">
              <a:avLst/>
            </a:prstGeom>
          </p:spPr>
        </p:pic>
      </p:grpSp>
      <p:sp>
        <p:nvSpPr>
          <p:cNvPr id="36" name="TextBox 35"/>
          <p:cNvSpPr txBox="1"/>
          <p:nvPr/>
        </p:nvSpPr>
        <p:spPr>
          <a:xfrm>
            <a:off x="1228762" y="2002225"/>
            <a:ext cx="2758974" cy="2367711"/>
          </a:xfrm>
          <a:prstGeom prst="rect">
            <a:avLst/>
          </a:prstGeom>
          <a:noFill/>
        </p:spPr>
        <p:txBody>
          <a:bodyPr wrap="square" lIns="182855" tIns="146283" rIns="182855" bIns="146283" rtlCol="0">
            <a:spAutoFit/>
          </a:bodyPr>
          <a:lstStyle/>
          <a:p>
            <a:pPr algn="r" defTabSz="932305">
              <a:lnSpc>
                <a:spcPct val="110000"/>
              </a:lnSpc>
            </a:pPr>
            <a:r>
              <a:rPr lang="en-US" sz="3001" kern="0" dirty="0"/>
              <a:t>Lua</a:t>
            </a:r>
          </a:p>
          <a:p>
            <a:pPr algn="r" defTabSz="932305">
              <a:lnSpc>
                <a:spcPct val="110000"/>
              </a:lnSpc>
            </a:pPr>
            <a:r>
              <a:rPr lang="en-US" sz="3001" kern="0" dirty="0"/>
              <a:t>Javascript</a:t>
            </a:r>
          </a:p>
          <a:p>
            <a:pPr algn="r" defTabSz="932305">
              <a:lnSpc>
                <a:spcPct val="110000"/>
              </a:lnSpc>
            </a:pPr>
            <a:r>
              <a:rPr lang="en-US" sz="3001" kern="0" dirty="0"/>
              <a:t>Actionscript</a:t>
            </a:r>
          </a:p>
          <a:p>
            <a:pPr algn="r" defTabSz="932305">
              <a:lnSpc>
                <a:spcPct val="110000"/>
              </a:lnSpc>
            </a:pPr>
            <a:r>
              <a:rPr lang="en-US" sz="3001" kern="0" dirty="0"/>
              <a:t>HTML+CSS</a:t>
            </a:r>
          </a:p>
        </p:txBody>
      </p:sp>
      <p:cxnSp>
        <p:nvCxnSpPr>
          <p:cNvPr id="38" name="Straight Arrow Connector 37"/>
          <p:cNvCxnSpPr/>
          <p:nvPr/>
        </p:nvCxnSpPr>
        <p:spPr>
          <a:xfrm>
            <a:off x="4011401" y="2433599"/>
            <a:ext cx="878290" cy="0"/>
          </a:xfrm>
          <a:prstGeom prst="straightConnector1">
            <a:avLst/>
          </a:prstGeom>
          <a:ln w="28575" cmpd="sng">
            <a:solidFill>
              <a:schemeClr val="bg2">
                <a:lumMod val="65000"/>
              </a:schemeClr>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4011401" y="2954225"/>
            <a:ext cx="776703" cy="0"/>
          </a:xfrm>
          <a:prstGeom prst="straightConnector1">
            <a:avLst/>
          </a:prstGeom>
          <a:ln w="28575" cmpd="sng">
            <a:solidFill>
              <a:schemeClr val="bg2">
                <a:lumMod val="65000"/>
              </a:schemeClr>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a:off x="4011401" y="3474851"/>
            <a:ext cx="776703" cy="0"/>
          </a:xfrm>
          <a:prstGeom prst="straightConnector1">
            <a:avLst/>
          </a:prstGeom>
          <a:ln w="28575" cmpd="sng">
            <a:solidFill>
              <a:schemeClr val="bg2">
                <a:lumMod val="65000"/>
              </a:schemeClr>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a:off x="4011400" y="3995477"/>
            <a:ext cx="865591" cy="0"/>
          </a:xfrm>
          <a:prstGeom prst="straightConnector1">
            <a:avLst/>
          </a:prstGeom>
          <a:ln w="28575" cmpd="sng">
            <a:solidFill>
              <a:schemeClr val="bg2">
                <a:lumMod val="65000"/>
              </a:schemeClr>
            </a:solidFill>
            <a:headEnd type="none"/>
            <a:tailEnd type="arrow"/>
          </a:ln>
        </p:spPr>
        <p:style>
          <a:lnRef idx="1">
            <a:schemeClr val="accent1"/>
          </a:lnRef>
          <a:fillRef idx="0">
            <a:schemeClr val="accent1"/>
          </a:fillRef>
          <a:effectRef idx="0">
            <a:schemeClr val="accent1"/>
          </a:effectRef>
          <a:fontRef idx="minor">
            <a:schemeClr val="tx1"/>
          </a:fontRef>
        </p:style>
      </p:cxnSp>
      <p:grpSp>
        <p:nvGrpSpPr>
          <p:cNvPr id="75" name="Group 74"/>
          <p:cNvGrpSpPr/>
          <p:nvPr/>
        </p:nvGrpSpPr>
        <p:grpSpPr>
          <a:xfrm>
            <a:off x="7706577" y="1773291"/>
            <a:ext cx="2180525" cy="2857095"/>
            <a:chOff x="7744886" y="1892300"/>
            <a:chExt cx="2180835" cy="2857500"/>
          </a:xfrm>
        </p:grpSpPr>
        <p:sp>
          <p:nvSpPr>
            <p:cNvPr id="5" name="Oval 4"/>
            <p:cNvSpPr/>
            <p:nvPr/>
          </p:nvSpPr>
          <p:spPr bwMode="auto">
            <a:xfrm>
              <a:off x="9116486" y="1892300"/>
              <a:ext cx="803108" cy="803108"/>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8" tIns="91428" rIns="34289" bIns="34289" rtlCol="0" anchor="b" anchorCtr="0"/>
            <a:lstStyle/>
            <a:p>
              <a:pPr algn="ctr" defTabSz="932240"/>
              <a:endParaRPr lang="en-US" sz="800" kern="0" dirty="0">
                <a:gradFill>
                  <a:gsLst>
                    <a:gs pos="0">
                      <a:srgbClr val="FFFFFF"/>
                    </a:gs>
                    <a:gs pos="100000">
                      <a:srgbClr val="FFFFFF"/>
                    </a:gs>
                  </a:gsLst>
                  <a:lin ang="5400000" scaled="0"/>
                </a:gradFill>
                <a:ea typeface="Segoe UI" pitchFamily="34" charset="0"/>
                <a:cs typeface="Segoe UI" pitchFamily="34" charset="0"/>
              </a:endParaRPr>
            </a:p>
          </p:txBody>
        </p:sp>
        <p:sp>
          <p:nvSpPr>
            <p:cNvPr id="25" name="Oval 24"/>
            <p:cNvSpPr/>
            <p:nvPr/>
          </p:nvSpPr>
          <p:spPr bwMode="auto">
            <a:xfrm>
              <a:off x="9113144" y="2917992"/>
              <a:ext cx="803108" cy="803108"/>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8" tIns="91428" rIns="34289" bIns="34289" rtlCol="0" anchor="b" anchorCtr="0"/>
            <a:lstStyle/>
            <a:p>
              <a:pPr algn="ctr" defTabSz="932240"/>
              <a:endParaRPr lang="en-US" sz="800" kern="0" dirty="0">
                <a:gradFill>
                  <a:gsLst>
                    <a:gs pos="0">
                      <a:srgbClr val="FFFFFF"/>
                    </a:gs>
                    <a:gs pos="100000">
                      <a:srgbClr val="FFFFFF"/>
                    </a:gs>
                  </a:gsLst>
                  <a:lin ang="5400000" scaled="0"/>
                </a:gradFill>
                <a:ea typeface="Segoe UI" pitchFamily="34" charset="0"/>
                <a:cs typeface="Segoe UI" pitchFamily="34" charset="0"/>
              </a:endParaRPr>
            </a:p>
          </p:txBody>
        </p:sp>
        <p:sp>
          <p:nvSpPr>
            <p:cNvPr id="28" name="Oval 27"/>
            <p:cNvSpPr/>
            <p:nvPr/>
          </p:nvSpPr>
          <p:spPr bwMode="auto">
            <a:xfrm>
              <a:off x="9122613" y="3946692"/>
              <a:ext cx="803108" cy="803108"/>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8" tIns="91428" rIns="34289" bIns="34289" rtlCol="0" anchor="b" anchorCtr="0"/>
            <a:lstStyle/>
            <a:p>
              <a:pPr algn="ctr" defTabSz="932240"/>
              <a:endParaRPr lang="en-US" sz="800" kern="0" dirty="0">
                <a:gradFill>
                  <a:gsLst>
                    <a:gs pos="0">
                      <a:srgbClr val="FFFFFF"/>
                    </a:gs>
                    <a:gs pos="100000">
                      <a:srgbClr val="FFFFFF"/>
                    </a:gs>
                  </a:gsLst>
                  <a:lin ang="5400000" scaled="0"/>
                </a:gradFill>
                <a:ea typeface="Segoe UI" pitchFamily="34" charset="0"/>
                <a:cs typeface="Segoe UI" pitchFamily="34" charset="0"/>
              </a:endParaRPr>
            </a:p>
          </p:txBody>
        </p:sp>
        <p:cxnSp>
          <p:nvCxnSpPr>
            <p:cNvPr id="42" name="Straight Arrow Connector 41"/>
            <p:cNvCxnSpPr/>
            <p:nvPr/>
          </p:nvCxnSpPr>
          <p:spPr>
            <a:xfrm flipV="1">
              <a:off x="7744886" y="2413000"/>
              <a:ext cx="1168400" cy="901700"/>
            </a:xfrm>
            <a:prstGeom prst="straightConnector1">
              <a:avLst/>
            </a:prstGeom>
            <a:ln w="28575" cmpd="sng">
              <a:solidFill>
                <a:schemeClr val="bg2">
                  <a:lumMod val="65000"/>
                </a:schemeClr>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a:off x="7744886" y="3314700"/>
              <a:ext cx="1168400" cy="0"/>
            </a:xfrm>
            <a:prstGeom prst="straightConnector1">
              <a:avLst/>
            </a:prstGeom>
            <a:ln w="28575" cmpd="sng">
              <a:solidFill>
                <a:schemeClr val="bg2">
                  <a:lumMod val="65000"/>
                </a:schemeClr>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a:off x="7744886" y="3302000"/>
              <a:ext cx="1168400" cy="914400"/>
            </a:xfrm>
            <a:prstGeom prst="straightConnector1">
              <a:avLst/>
            </a:prstGeom>
            <a:ln w="28575" cmpd="sng">
              <a:solidFill>
                <a:schemeClr val="bg2">
                  <a:lumMod val="65000"/>
                </a:schemeClr>
              </a:solidFill>
              <a:headEnd type="none"/>
              <a:tailEnd type="arrow"/>
            </a:ln>
          </p:spPr>
          <p:style>
            <a:lnRef idx="1">
              <a:schemeClr val="accent1"/>
            </a:lnRef>
            <a:fillRef idx="0">
              <a:schemeClr val="accent1"/>
            </a:fillRef>
            <a:effectRef idx="0">
              <a:schemeClr val="accent1"/>
            </a:effectRef>
            <a:fontRef idx="minor">
              <a:schemeClr val="tx1"/>
            </a:fontRef>
          </p:style>
        </p:cxnSp>
      </p:grpSp>
      <p:sp>
        <p:nvSpPr>
          <p:cNvPr id="46" name="TextBox 45"/>
          <p:cNvSpPr txBox="1"/>
          <p:nvPr/>
        </p:nvSpPr>
        <p:spPr>
          <a:xfrm>
            <a:off x="427859" y="5633910"/>
            <a:ext cx="11580758" cy="647649"/>
          </a:xfrm>
          <a:prstGeom prst="rect">
            <a:avLst/>
          </a:prstGeom>
          <a:noFill/>
        </p:spPr>
        <p:txBody>
          <a:bodyPr wrap="square" lIns="182855" tIns="146283" rIns="182855" bIns="146283" rtlCol="0">
            <a:spAutoFit/>
          </a:bodyPr>
          <a:lstStyle/>
          <a:p>
            <a:pPr algn="ctr" defTabSz="932305"/>
            <a:r>
              <a:rPr lang="en-US" sz="2244" kern="0" dirty="0"/>
              <a:t>Limited native API access • Slow performance  •  Poor user experience</a:t>
            </a:r>
          </a:p>
        </p:txBody>
      </p:sp>
      <p:pic>
        <p:nvPicPr>
          <p:cNvPr id="31" name="Picture 2" descr="http://www.freeiconspng.com/uploads/ios-7-logo-png-14.png"/>
          <p:cNvPicPr>
            <a:picLocks noChangeAspect="1" noChangeArrowheads="1"/>
          </p:cNvPicPr>
          <p:nvPr/>
        </p:nvPicPr>
        <p:blipFill>
          <a:blip r:embed="rId4">
            <a:lum bright="70000" contrast="-70000"/>
            <a:extLst>
              <a:ext uri="{28A0092B-C50C-407E-A947-70E740481C1C}">
                <a14:useLocalDpi xmlns:a14="http://schemas.microsoft.com/office/drawing/2010/main" val="0"/>
              </a:ext>
            </a:extLst>
          </a:blip>
          <a:srcRect/>
          <a:stretch>
            <a:fillRect/>
          </a:stretch>
        </p:blipFill>
        <p:spPr bwMode="auto">
          <a:xfrm>
            <a:off x="9262933" y="2034620"/>
            <a:ext cx="445344" cy="280336"/>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5"/>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262933" y="2940007"/>
            <a:ext cx="435364" cy="523664"/>
          </a:xfrm>
          <a:prstGeom prst="rect">
            <a:avLst/>
          </a:prstGeom>
        </p:spPr>
      </p:pic>
      <p:pic>
        <p:nvPicPr>
          <p:cNvPr id="30" name="Picture 29"/>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9262933" y="4031522"/>
            <a:ext cx="420652" cy="420528"/>
          </a:xfrm>
          <a:prstGeom prst="rect">
            <a:avLst/>
          </a:prstGeom>
        </p:spPr>
      </p:pic>
    </p:spTree>
    <p:extLst>
      <p:ext uri="{BB962C8B-B14F-4D97-AF65-F5344CB8AC3E}">
        <p14:creationId xmlns:p14="http://schemas.microsoft.com/office/powerpoint/2010/main" val="1429269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298" y="295730"/>
            <a:ext cx="11887878" cy="917444"/>
          </a:xfrm>
        </p:spPr>
        <p:txBody>
          <a:bodyPr/>
          <a:lstStyle/>
          <a:p>
            <a:pPr algn="ctr"/>
            <a:r>
              <a:rPr lang="en-US" dirty="0" err="1"/>
              <a:t>Xamarin’s</a:t>
            </a:r>
            <a:r>
              <a:rPr lang="en-US" dirty="0"/>
              <a:t> Unique Approach</a:t>
            </a:r>
          </a:p>
        </p:txBody>
      </p:sp>
      <p:sp>
        <p:nvSpPr>
          <p:cNvPr id="14" name="TextBox 13"/>
          <p:cNvSpPr txBox="1"/>
          <p:nvPr/>
        </p:nvSpPr>
        <p:spPr>
          <a:xfrm>
            <a:off x="427859" y="5753147"/>
            <a:ext cx="11580757" cy="672108"/>
          </a:xfrm>
          <a:prstGeom prst="rect">
            <a:avLst/>
          </a:prstGeom>
          <a:noFill/>
        </p:spPr>
        <p:txBody>
          <a:bodyPr wrap="square" lIns="182854" tIns="146283" rIns="182854" bIns="146283" rtlCol="0">
            <a:spAutoFit/>
          </a:bodyPr>
          <a:lstStyle/>
          <a:p>
            <a:pPr algn="ctr" defTabSz="932293" fontAlgn="base">
              <a:spcBef>
                <a:spcPct val="0"/>
              </a:spcBef>
              <a:spcAft>
                <a:spcPct val="0"/>
              </a:spcAft>
            </a:pPr>
            <a:r>
              <a:rPr lang="en-US" sz="2400" dirty="0">
                <a:solidFill>
                  <a:srgbClr val="70ACBB"/>
                </a:solidFill>
              </a:rPr>
              <a:t>Shared C# codebase  </a:t>
            </a:r>
            <a:r>
              <a:rPr lang="en-US" sz="2400" dirty="0">
                <a:solidFill>
                  <a:srgbClr val="6FBD23"/>
                </a:solidFill>
              </a:rPr>
              <a:t>•</a:t>
            </a:r>
            <a:r>
              <a:rPr lang="en-US" sz="2400" dirty="0">
                <a:solidFill>
                  <a:srgbClr val="16ACEE"/>
                </a:solidFill>
              </a:rPr>
              <a:t>  </a:t>
            </a:r>
            <a:r>
              <a:rPr lang="en-US" sz="2400" dirty="0">
                <a:solidFill>
                  <a:srgbClr val="70ACBB"/>
                </a:solidFill>
              </a:rPr>
              <a:t>100% native API access</a:t>
            </a:r>
            <a:r>
              <a:rPr lang="en-US" sz="2400" dirty="0">
                <a:solidFill>
                  <a:srgbClr val="16ACEE"/>
                </a:solidFill>
              </a:rPr>
              <a:t>  </a:t>
            </a:r>
            <a:r>
              <a:rPr lang="en-US" sz="2400" dirty="0">
                <a:solidFill>
                  <a:srgbClr val="6FBD23"/>
                </a:solidFill>
              </a:rPr>
              <a:t>•</a:t>
            </a:r>
            <a:r>
              <a:rPr lang="en-US" sz="2400" dirty="0">
                <a:solidFill>
                  <a:srgbClr val="16ACEE"/>
                </a:solidFill>
              </a:rPr>
              <a:t>  </a:t>
            </a:r>
            <a:r>
              <a:rPr lang="en-US" sz="2400" dirty="0">
                <a:solidFill>
                  <a:srgbClr val="70ACBB"/>
                </a:solidFill>
              </a:rPr>
              <a:t>High performance</a:t>
            </a:r>
          </a:p>
        </p:txBody>
      </p:sp>
      <p:sp>
        <p:nvSpPr>
          <p:cNvPr id="20" name="Left Brace 19"/>
          <p:cNvSpPr/>
          <p:nvPr/>
        </p:nvSpPr>
        <p:spPr>
          <a:xfrm rot="5400000">
            <a:off x="6106082" y="548258"/>
            <a:ext cx="239459" cy="10042607"/>
          </a:xfrm>
          <a:prstGeom prst="leftBrace">
            <a:avLst>
              <a:gd name="adj1" fmla="val 56668"/>
              <a:gd name="adj2" fmla="val 50000"/>
            </a:avLst>
          </a:prstGeom>
          <a:ln w="19050" cap="rnd">
            <a:solidFill>
              <a:srgbClr val="16ACEE"/>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63"/>
            <a:endParaRPr lang="en-US">
              <a:ln w="38100" cmpd="sng">
                <a:solidFill>
                  <a:srgbClr val="000000"/>
                </a:solidFill>
                <a:prstDash val="dash"/>
              </a:ln>
              <a:solidFill>
                <a:srgbClr val="404040"/>
              </a:solidFill>
            </a:endParaRPr>
          </a:p>
        </p:txBody>
      </p:sp>
      <p:grpSp>
        <p:nvGrpSpPr>
          <p:cNvPr id="3" name="Group 2"/>
          <p:cNvGrpSpPr/>
          <p:nvPr/>
        </p:nvGrpSpPr>
        <p:grpSpPr>
          <a:xfrm>
            <a:off x="2951900" y="1473713"/>
            <a:ext cx="6547823" cy="3715580"/>
            <a:chOff x="2804067" y="1444948"/>
            <a:chExt cx="6420017" cy="3643056"/>
          </a:xfrm>
        </p:grpSpPr>
        <p:sp>
          <p:nvSpPr>
            <p:cNvPr id="18" name="Rectangle 17"/>
            <p:cNvSpPr/>
            <p:nvPr/>
          </p:nvSpPr>
          <p:spPr bwMode="auto">
            <a:xfrm>
              <a:off x="2804067" y="2177293"/>
              <a:ext cx="2117653" cy="479486"/>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r>
                <a:rPr lang="en-US" sz="800" dirty="0">
                  <a:gradFill>
                    <a:gsLst>
                      <a:gs pos="0">
                        <a:srgbClr val="FFFFFF"/>
                      </a:gs>
                      <a:gs pos="100000">
                        <a:srgbClr val="FFFFFF"/>
                      </a:gs>
                    </a:gsLst>
                    <a:lin ang="5400000" scaled="0"/>
                  </a:gradFill>
                  <a:ea typeface="Segoe UI" pitchFamily="34" charset="0"/>
                  <a:cs typeface="Segoe UI" pitchFamily="34" charset="0"/>
                </a:rPr>
                <a:t> </a:t>
              </a:r>
            </a:p>
          </p:txBody>
        </p:sp>
        <p:sp>
          <p:nvSpPr>
            <p:cNvPr id="24" name="Rectangle 23"/>
            <p:cNvSpPr/>
            <p:nvPr/>
          </p:nvSpPr>
          <p:spPr bwMode="auto">
            <a:xfrm>
              <a:off x="2804067" y="2683418"/>
              <a:ext cx="6407259" cy="2404586"/>
            </a:xfrm>
            <a:prstGeom prst="rect">
              <a:avLst/>
            </a:prstGeom>
            <a:solidFill>
              <a:schemeClr val="accent2">
                <a:lumMod val="50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r>
                <a:rPr lang="en-US" sz="800" dirty="0">
                  <a:gradFill>
                    <a:gsLst>
                      <a:gs pos="0">
                        <a:srgbClr val="FFFFFF"/>
                      </a:gs>
                      <a:gs pos="100000">
                        <a:srgbClr val="FFFFFF"/>
                      </a:gs>
                    </a:gsLst>
                    <a:lin ang="5400000" scaled="0"/>
                  </a:gradFill>
                  <a:ea typeface="Segoe UI" pitchFamily="34" charset="0"/>
                  <a:cs typeface="Segoe UI" pitchFamily="34" charset="0"/>
                </a:rPr>
                <a:t> </a:t>
              </a:r>
            </a:p>
          </p:txBody>
        </p:sp>
        <p:sp>
          <p:nvSpPr>
            <p:cNvPr id="34" name="TextBox 33"/>
            <p:cNvSpPr txBox="1"/>
            <p:nvPr/>
          </p:nvSpPr>
          <p:spPr>
            <a:xfrm>
              <a:off x="2817643" y="2150169"/>
              <a:ext cx="2104077" cy="535750"/>
            </a:xfrm>
            <a:prstGeom prst="rect">
              <a:avLst/>
            </a:prstGeom>
            <a:noFill/>
          </p:spPr>
          <p:txBody>
            <a:bodyPr wrap="square" lIns="182854" tIns="146283" rIns="182854" bIns="146283" rtlCol="0">
              <a:spAutoFit/>
            </a:bodyPr>
            <a:lstStyle/>
            <a:p>
              <a:pPr algn="ctr" defTabSz="932293" fontAlgn="base">
                <a:spcBef>
                  <a:spcPct val="0"/>
                </a:spcBef>
                <a:spcAft>
                  <a:spcPct val="0"/>
                </a:spcAft>
              </a:pPr>
              <a:r>
                <a:rPr lang="en-US" sz="1599" dirty="0">
                  <a:solidFill>
                    <a:srgbClr val="FFFFFF"/>
                  </a:solidFill>
                </a:rPr>
                <a:t>iOS C# UI</a:t>
              </a:r>
            </a:p>
          </p:txBody>
        </p:sp>
        <p:sp>
          <p:nvSpPr>
            <p:cNvPr id="37" name="Rectangle 36"/>
            <p:cNvSpPr/>
            <p:nvPr/>
          </p:nvSpPr>
          <p:spPr bwMode="auto">
            <a:xfrm>
              <a:off x="4948870" y="2177293"/>
              <a:ext cx="2117653" cy="479486"/>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r>
                <a:rPr lang="en-US" sz="800" dirty="0">
                  <a:gradFill>
                    <a:gsLst>
                      <a:gs pos="0">
                        <a:srgbClr val="FFFFFF"/>
                      </a:gs>
                      <a:gs pos="100000">
                        <a:srgbClr val="FFFFFF"/>
                      </a:gs>
                    </a:gsLst>
                    <a:lin ang="5400000" scaled="0"/>
                  </a:gradFill>
                  <a:ea typeface="Segoe UI" pitchFamily="34" charset="0"/>
                  <a:cs typeface="Segoe UI" pitchFamily="34" charset="0"/>
                </a:rPr>
                <a:t> </a:t>
              </a:r>
            </a:p>
          </p:txBody>
        </p:sp>
        <p:sp>
          <p:nvSpPr>
            <p:cNvPr id="40" name="Rectangle 39"/>
            <p:cNvSpPr/>
            <p:nvPr/>
          </p:nvSpPr>
          <p:spPr bwMode="auto">
            <a:xfrm>
              <a:off x="7093673" y="2177293"/>
              <a:ext cx="2117653" cy="479486"/>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r>
                <a:rPr lang="en-US" sz="800" dirty="0">
                  <a:solidFill>
                    <a:srgbClr val="00BBF1"/>
                  </a:solidFill>
                  <a:ea typeface="Segoe UI" pitchFamily="34" charset="0"/>
                  <a:cs typeface="Segoe UI" pitchFamily="34" charset="0"/>
                </a:rPr>
                <a:t> </a:t>
              </a:r>
            </a:p>
          </p:txBody>
        </p:sp>
        <p:sp>
          <p:nvSpPr>
            <p:cNvPr id="42" name="TextBox 41"/>
            <p:cNvSpPr txBox="1"/>
            <p:nvPr/>
          </p:nvSpPr>
          <p:spPr>
            <a:xfrm>
              <a:off x="7107249" y="2150169"/>
              <a:ext cx="2104077" cy="531039"/>
            </a:xfrm>
            <a:prstGeom prst="rect">
              <a:avLst/>
            </a:prstGeom>
            <a:noFill/>
          </p:spPr>
          <p:txBody>
            <a:bodyPr wrap="square" lIns="182854" tIns="146283" rIns="182854" bIns="146283" rtlCol="0">
              <a:spAutoFit/>
            </a:bodyPr>
            <a:lstStyle/>
            <a:p>
              <a:pPr algn="ctr" defTabSz="932293" fontAlgn="base">
                <a:spcBef>
                  <a:spcPct val="0"/>
                </a:spcBef>
                <a:spcAft>
                  <a:spcPct val="0"/>
                </a:spcAft>
              </a:pPr>
              <a:r>
                <a:rPr lang="en-US" sz="1599" dirty="0">
                  <a:solidFill>
                    <a:srgbClr val="FFFFFF"/>
                  </a:solidFill>
                </a:rPr>
                <a:t>Windows C# UI</a:t>
              </a:r>
            </a:p>
          </p:txBody>
        </p:sp>
        <p:sp>
          <p:nvSpPr>
            <p:cNvPr id="43" name="TextBox 42"/>
            <p:cNvSpPr txBox="1"/>
            <p:nvPr/>
          </p:nvSpPr>
          <p:spPr>
            <a:xfrm>
              <a:off x="4962445" y="2150169"/>
              <a:ext cx="2104077" cy="535750"/>
            </a:xfrm>
            <a:prstGeom prst="rect">
              <a:avLst/>
            </a:prstGeom>
            <a:noFill/>
          </p:spPr>
          <p:txBody>
            <a:bodyPr wrap="square" lIns="182854" tIns="146283" rIns="182854" bIns="146283" rtlCol="0">
              <a:spAutoFit/>
            </a:bodyPr>
            <a:lstStyle/>
            <a:p>
              <a:pPr algn="ctr" defTabSz="932293" fontAlgn="base">
                <a:spcBef>
                  <a:spcPct val="0"/>
                </a:spcBef>
                <a:spcAft>
                  <a:spcPct val="0"/>
                </a:spcAft>
              </a:pPr>
              <a:r>
                <a:rPr lang="en-US" sz="1599" dirty="0">
                  <a:solidFill>
                    <a:srgbClr val="FFFFFF"/>
                  </a:solidFill>
                </a:rPr>
                <a:t>Android C# UI</a:t>
              </a:r>
            </a:p>
          </p:txBody>
        </p:sp>
        <p:sp>
          <p:nvSpPr>
            <p:cNvPr id="19" name="TextBox 18"/>
            <p:cNvSpPr txBox="1"/>
            <p:nvPr/>
          </p:nvSpPr>
          <p:spPr>
            <a:xfrm>
              <a:off x="2830401" y="3439156"/>
              <a:ext cx="6393683" cy="905082"/>
            </a:xfrm>
            <a:prstGeom prst="rect">
              <a:avLst/>
            </a:prstGeom>
            <a:noFill/>
          </p:spPr>
          <p:txBody>
            <a:bodyPr wrap="square" lIns="182854" tIns="146283" rIns="182854" bIns="146283" rtlCol="0">
              <a:spAutoFit/>
            </a:bodyPr>
            <a:lstStyle/>
            <a:p>
              <a:pPr algn="ctr" defTabSz="932293" fontAlgn="base">
                <a:spcBef>
                  <a:spcPct val="0"/>
                </a:spcBef>
                <a:spcAft>
                  <a:spcPct val="0"/>
                </a:spcAft>
              </a:pPr>
              <a:r>
                <a:rPr lang="en-US" sz="3999" dirty="0">
                  <a:solidFill>
                    <a:srgbClr val="FFFFFF"/>
                  </a:solidFill>
                </a:rPr>
                <a:t>Shared C# Mobile</a:t>
              </a:r>
            </a:p>
          </p:txBody>
        </p:sp>
        <p:sp>
          <p:nvSpPr>
            <p:cNvPr id="45" name="Oval 44"/>
            <p:cNvSpPr/>
            <p:nvPr/>
          </p:nvSpPr>
          <p:spPr bwMode="auto">
            <a:xfrm>
              <a:off x="3562935" y="1444948"/>
              <a:ext cx="613490" cy="613491"/>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41" name="Oval 40"/>
            <p:cNvSpPr/>
            <p:nvPr/>
          </p:nvSpPr>
          <p:spPr bwMode="auto">
            <a:xfrm>
              <a:off x="5707598" y="1444948"/>
              <a:ext cx="613490" cy="613491"/>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36" name="Oval 35"/>
            <p:cNvSpPr/>
            <p:nvPr/>
          </p:nvSpPr>
          <p:spPr bwMode="auto">
            <a:xfrm>
              <a:off x="7851596" y="1444948"/>
              <a:ext cx="613491" cy="613491"/>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23" name="Picture 2" descr="http://www.freeiconspng.com/uploads/ios-7-logo-png-14.png"/>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3821123" y="1648065"/>
            <a:ext cx="445344" cy="280336"/>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1"/>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049913" y="1576192"/>
            <a:ext cx="339007" cy="407764"/>
          </a:xfrm>
          <a:prstGeom prst="rect">
            <a:avLst/>
          </a:prstGeom>
        </p:spPr>
      </p:pic>
      <p:pic>
        <p:nvPicPr>
          <p:cNvPr id="25" name="Picture 24"/>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248593" y="1629672"/>
            <a:ext cx="317174" cy="317081"/>
          </a:xfrm>
          <a:prstGeom prst="rect">
            <a:avLst/>
          </a:prstGeom>
        </p:spPr>
      </p:pic>
    </p:spTree>
    <p:extLst>
      <p:ext uri="{BB962C8B-B14F-4D97-AF65-F5344CB8AC3E}">
        <p14:creationId xmlns:p14="http://schemas.microsoft.com/office/powerpoint/2010/main" val="1959697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1189752" y="3078223"/>
            <a:ext cx="10056972" cy="838080"/>
          </a:xfrm>
          <a:prstGeom prst="rect">
            <a:avLst/>
          </a:prstGeom>
        </p:spPr>
        <p:txBody>
          <a:bodyPr vert="horz" wrap="square" lIns="146283" tIns="91427" rIns="146283" bIns="91427" rtlCol="0" anchor="t">
            <a:noAutofit/>
          </a:bodyPr>
          <a:lstStyle>
            <a:lvl1pPr algn="l" defTabSz="932742" rtl="0" eaLnBrk="1" latinLnBrk="0" hangingPunct="1">
              <a:lnSpc>
                <a:spcPct val="90000"/>
              </a:lnSpc>
              <a:spcBef>
                <a:spcPct val="0"/>
              </a:spcBef>
              <a:buNone/>
              <a:defRPr lang="en-US" sz="4800"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794" dirty="0">
                <a:solidFill>
                  <a:srgbClr val="303030"/>
                </a:solidFill>
              </a:rPr>
              <a:t>Building User Interfaces</a:t>
            </a:r>
            <a:endParaRPr lang="en-US" sz="4799" dirty="0">
              <a:solidFill>
                <a:srgbClr val="303030"/>
              </a:solidFill>
            </a:endParaRPr>
          </a:p>
        </p:txBody>
      </p:sp>
    </p:spTree>
    <p:extLst>
      <p:ext uri="{BB962C8B-B14F-4D97-AF65-F5344CB8AC3E}">
        <p14:creationId xmlns:p14="http://schemas.microsoft.com/office/powerpoint/2010/main" val="406521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2"/>
          <a:stretch>
            <a:fillRect/>
          </a:stretch>
        </p:blipFill>
        <p:spPr>
          <a:xfrm>
            <a:off x="6876135" y="392077"/>
            <a:ext cx="7693105" cy="4017109"/>
          </a:xfrm>
          <a:prstGeom prst="rect">
            <a:avLst/>
          </a:prstGeom>
        </p:spPr>
      </p:pic>
      <p:pic>
        <p:nvPicPr>
          <p:cNvPr id="8" name="Picture 7"/>
          <p:cNvPicPr>
            <a:picLocks noChangeAspect="1"/>
          </p:cNvPicPr>
          <p:nvPr/>
        </p:nvPicPr>
        <p:blipFill>
          <a:blip r:embed="rId3"/>
          <a:stretch>
            <a:fillRect/>
          </a:stretch>
        </p:blipFill>
        <p:spPr>
          <a:xfrm>
            <a:off x="4912480" y="1213174"/>
            <a:ext cx="4151689" cy="4218116"/>
          </a:xfrm>
          <a:prstGeom prst="rect">
            <a:avLst/>
          </a:prstGeom>
        </p:spPr>
      </p:pic>
      <p:pic>
        <p:nvPicPr>
          <p:cNvPr id="17" name="Picture 16"/>
          <p:cNvPicPr>
            <a:picLocks noChangeAspect="1"/>
          </p:cNvPicPr>
          <p:nvPr/>
        </p:nvPicPr>
        <p:blipFill>
          <a:blip r:embed="rId4"/>
          <a:stretch>
            <a:fillRect/>
          </a:stretch>
        </p:blipFill>
        <p:spPr>
          <a:xfrm>
            <a:off x="6477114" y="1555599"/>
            <a:ext cx="3944331" cy="3923535"/>
          </a:xfrm>
          <a:prstGeom prst="rect">
            <a:avLst/>
          </a:prstGeom>
        </p:spPr>
      </p:pic>
      <p:sp>
        <p:nvSpPr>
          <p:cNvPr id="2" name="Title 1"/>
          <p:cNvSpPr>
            <a:spLocks noGrp="1"/>
          </p:cNvSpPr>
          <p:nvPr>
            <p:ph type="title"/>
          </p:nvPr>
        </p:nvSpPr>
        <p:spPr/>
        <p:txBody>
          <a:bodyPr/>
          <a:lstStyle/>
          <a:p>
            <a:r>
              <a:rPr lang="en-US" sz="4794" dirty="0"/>
              <a:t>Traditional UI approach</a:t>
            </a:r>
          </a:p>
        </p:txBody>
      </p:sp>
      <p:sp>
        <p:nvSpPr>
          <p:cNvPr id="3" name="Text Placeholder 2"/>
          <p:cNvSpPr>
            <a:spLocks noGrp="1"/>
          </p:cNvSpPr>
          <p:nvPr>
            <p:ph type="body" sz="quarter" idx="10"/>
          </p:nvPr>
        </p:nvSpPr>
        <p:spPr>
          <a:xfrm>
            <a:off x="1022182" y="5270249"/>
            <a:ext cx="4591477" cy="1161443"/>
          </a:xfrm>
        </p:spPr>
        <p:txBody>
          <a:bodyPr/>
          <a:lstStyle/>
          <a:p>
            <a:pPr algn="ctr">
              <a:lnSpc>
                <a:spcPct val="100000"/>
              </a:lnSpc>
            </a:pPr>
            <a:r>
              <a:rPr lang="en-US" sz="2600">
                <a:solidFill>
                  <a:schemeClr val="tx1"/>
                </a:solidFill>
                <a:latin typeface="+mn-lt"/>
              </a:rPr>
              <a:t>3 Native User Interfaces</a:t>
            </a:r>
          </a:p>
          <a:p>
            <a:pPr algn="ctr">
              <a:lnSpc>
                <a:spcPct val="100000"/>
              </a:lnSpc>
            </a:pPr>
            <a:r>
              <a:rPr lang="en-US" sz="2600">
                <a:solidFill>
                  <a:schemeClr val="tx1"/>
                </a:solidFill>
                <a:latin typeface="+mn-lt"/>
              </a:rPr>
              <a:t>Shared App Logic</a:t>
            </a:r>
          </a:p>
        </p:txBody>
      </p:sp>
      <p:grpSp>
        <p:nvGrpSpPr>
          <p:cNvPr id="25" name="Group 24"/>
          <p:cNvGrpSpPr/>
          <p:nvPr/>
        </p:nvGrpSpPr>
        <p:grpSpPr>
          <a:xfrm>
            <a:off x="1022182" y="2531103"/>
            <a:ext cx="4591477" cy="2586308"/>
            <a:chOff x="2819400" y="2021408"/>
            <a:chExt cx="5994400" cy="3325292"/>
          </a:xfrm>
        </p:grpSpPr>
        <p:sp>
          <p:nvSpPr>
            <p:cNvPr id="26" name="Rectangle 25"/>
            <p:cNvSpPr/>
            <p:nvPr/>
          </p:nvSpPr>
          <p:spPr bwMode="auto">
            <a:xfrm>
              <a:off x="2819400" y="2108200"/>
              <a:ext cx="1981200" cy="457200"/>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1" tIns="91401" rIns="34279" bIns="34279" rtlCol="0" anchor="b" anchorCtr="0"/>
            <a:lstStyle/>
            <a:p>
              <a:pPr algn="ctr" defTabSz="931869">
                <a:defRPr/>
              </a:pPr>
              <a:r>
                <a:rPr lang="en-US" sz="800" kern="0">
                  <a:gradFill>
                    <a:gsLst>
                      <a:gs pos="0">
                        <a:srgbClr val="FFFFFF"/>
                      </a:gs>
                      <a:gs pos="100000">
                        <a:srgbClr val="FFFFFF"/>
                      </a:gs>
                    </a:gsLst>
                    <a:lin ang="5400000" scaled="0"/>
                  </a:gradFill>
                  <a:ea typeface="Segoe UI" pitchFamily="34" charset="0"/>
                  <a:cs typeface="Segoe UI" pitchFamily="34" charset="0"/>
                </a:rPr>
                <a:t> </a:t>
              </a:r>
            </a:p>
          </p:txBody>
        </p:sp>
        <p:sp>
          <p:nvSpPr>
            <p:cNvPr id="27" name="Rectangle 26"/>
            <p:cNvSpPr/>
            <p:nvPr/>
          </p:nvSpPr>
          <p:spPr bwMode="auto">
            <a:xfrm>
              <a:off x="2819400" y="2588312"/>
              <a:ext cx="5994400" cy="2758388"/>
            </a:xfrm>
            <a:prstGeom prst="rect">
              <a:avLst/>
            </a:prstGeom>
            <a:solidFill>
              <a:schemeClr val="tx2">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1" tIns="91401" rIns="34279" bIns="34279" rtlCol="0" anchor="b" anchorCtr="0"/>
            <a:lstStyle/>
            <a:p>
              <a:pPr algn="ctr" defTabSz="931869">
                <a:defRPr/>
              </a:pPr>
              <a:r>
                <a:rPr lang="en-US" sz="800" kern="0">
                  <a:gradFill>
                    <a:gsLst>
                      <a:gs pos="0">
                        <a:srgbClr val="FFFFFF"/>
                      </a:gs>
                      <a:gs pos="100000">
                        <a:srgbClr val="FFFFFF"/>
                      </a:gs>
                    </a:gsLst>
                    <a:lin ang="5400000" scaled="0"/>
                  </a:gradFill>
                  <a:ea typeface="Segoe UI" pitchFamily="34" charset="0"/>
                  <a:cs typeface="Segoe UI" pitchFamily="34" charset="0"/>
                </a:rPr>
                <a:t> </a:t>
              </a:r>
            </a:p>
          </p:txBody>
        </p:sp>
        <p:sp>
          <p:nvSpPr>
            <p:cNvPr id="28" name="TextBox 27"/>
            <p:cNvSpPr txBox="1"/>
            <p:nvPr/>
          </p:nvSpPr>
          <p:spPr>
            <a:xfrm>
              <a:off x="2832102" y="2021411"/>
              <a:ext cx="1968499" cy="621815"/>
            </a:xfrm>
            <a:prstGeom prst="rect">
              <a:avLst/>
            </a:prstGeom>
            <a:noFill/>
          </p:spPr>
          <p:txBody>
            <a:bodyPr wrap="square" lIns="182802" tIns="146241" rIns="182802" bIns="146241" rtlCol="0">
              <a:spAutoFit/>
            </a:bodyPr>
            <a:lstStyle/>
            <a:p>
              <a:pPr algn="ctr" defTabSz="931935" fontAlgn="base">
                <a:spcBef>
                  <a:spcPct val="0"/>
                </a:spcBef>
                <a:spcAft>
                  <a:spcPct val="0"/>
                </a:spcAft>
                <a:defRPr/>
              </a:pPr>
              <a:r>
                <a:rPr lang="en-US" sz="1224" kern="0">
                  <a:solidFill>
                    <a:srgbClr val="FFFFFF"/>
                  </a:solidFill>
                </a:rPr>
                <a:t>iOS C#</a:t>
              </a:r>
            </a:p>
          </p:txBody>
        </p:sp>
        <p:sp>
          <p:nvSpPr>
            <p:cNvPr id="29" name="Rectangle 28"/>
            <p:cNvSpPr/>
            <p:nvPr/>
          </p:nvSpPr>
          <p:spPr bwMode="auto">
            <a:xfrm>
              <a:off x="4826000" y="2108200"/>
              <a:ext cx="1981200" cy="457200"/>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1" tIns="91401" rIns="34279" bIns="34279" rtlCol="0" anchor="b" anchorCtr="0"/>
            <a:lstStyle/>
            <a:p>
              <a:pPr algn="ctr" defTabSz="931869">
                <a:defRPr/>
              </a:pPr>
              <a:r>
                <a:rPr lang="en-US" sz="800" kern="0">
                  <a:gradFill>
                    <a:gsLst>
                      <a:gs pos="0">
                        <a:srgbClr val="FFFFFF"/>
                      </a:gs>
                      <a:gs pos="100000">
                        <a:srgbClr val="FFFFFF"/>
                      </a:gs>
                    </a:gsLst>
                    <a:lin ang="5400000" scaled="0"/>
                  </a:gradFill>
                  <a:ea typeface="Segoe UI" pitchFamily="34" charset="0"/>
                  <a:cs typeface="Segoe UI" pitchFamily="34" charset="0"/>
                </a:rPr>
                <a:t> </a:t>
              </a:r>
            </a:p>
          </p:txBody>
        </p:sp>
        <p:sp>
          <p:nvSpPr>
            <p:cNvPr id="30" name="Rectangle 29"/>
            <p:cNvSpPr/>
            <p:nvPr/>
          </p:nvSpPr>
          <p:spPr bwMode="auto">
            <a:xfrm>
              <a:off x="6832600" y="2108200"/>
              <a:ext cx="1981200" cy="457200"/>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1" tIns="91401" rIns="34279" bIns="34279" rtlCol="0" anchor="b" anchorCtr="0"/>
            <a:lstStyle/>
            <a:p>
              <a:pPr algn="ctr" defTabSz="931869">
                <a:defRPr/>
              </a:pPr>
              <a:r>
                <a:rPr lang="en-US" sz="800" kern="0">
                  <a:solidFill>
                    <a:srgbClr val="00BBF1"/>
                  </a:solidFill>
                  <a:ea typeface="Segoe UI" pitchFamily="34" charset="0"/>
                  <a:cs typeface="Segoe UI" pitchFamily="34" charset="0"/>
                </a:rPr>
                <a:t> </a:t>
              </a:r>
            </a:p>
          </p:txBody>
        </p:sp>
        <p:sp>
          <p:nvSpPr>
            <p:cNvPr id="31" name="TextBox 30"/>
            <p:cNvSpPr txBox="1"/>
            <p:nvPr/>
          </p:nvSpPr>
          <p:spPr>
            <a:xfrm>
              <a:off x="6845301" y="2021410"/>
              <a:ext cx="1968499" cy="621815"/>
            </a:xfrm>
            <a:prstGeom prst="rect">
              <a:avLst/>
            </a:prstGeom>
            <a:noFill/>
          </p:spPr>
          <p:txBody>
            <a:bodyPr wrap="square" lIns="182802" tIns="146241" rIns="182802" bIns="146241" rtlCol="0">
              <a:spAutoFit/>
            </a:bodyPr>
            <a:lstStyle/>
            <a:p>
              <a:pPr algn="ctr" defTabSz="931935" fontAlgn="base">
                <a:spcBef>
                  <a:spcPct val="0"/>
                </a:spcBef>
                <a:spcAft>
                  <a:spcPct val="0"/>
                </a:spcAft>
                <a:defRPr/>
              </a:pPr>
              <a:r>
                <a:rPr lang="en-US" sz="1224" kern="0">
                  <a:solidFill>
                    <a:srgbClr val="FFFFFF"/>
                  </a:solidFill>
                </a:rPr>
                <a:t>Windows C#</a:t>
              </a:r>
            </a:p>
          </p:txBody>
        </p:sp>
        <p:sp>
          <p:nvSpPr>
            <p:cNvPr id="32" name="TextBox 31"/>
            <p:cNvSpPr txBox="1"/>
            <p:nvPr/>
          </p:nvSpPr>
          <p:spPr>
            <a:xfrm>
              <a:off x="4626797" y="2021408"/>
              <a:ext cx="2353425" cy="621815"/>
            </a:xfrm>
            <a:prstGeom prst="rect">
              <a:avLst/>
            </a:prstGeom>
            <a:noFill/>
          </p:spPr>
          <p:txBody>
            <a:bodyPr wrap="square" lIns="182802" tIns="146241" rIns="182802" bIns="146241" rtlCol="0">
              <a:spAutoFit/>
            </a:bodyPr>
            <a:lstStyle/>
            <a:p>
              <a:pPr algn="ctr" defTabSz="931935" fontAlgn="base">
                <a:spcBef>
                  <a:spcPct val="0"/>
                </a:spcBef>
                <a:spcAft>
                  <a:spcPct val="0"/>
                </a:spcAft>
                <a:defRPr/>
              </a:pPr>
              <a:r>
                <a:rPr lang="en-US" sz="1224" kern="0">
                  <a:solidFill>
                    <a:srgbClr val="FFFFFF"/>
                  </a:solidFill>
                </a:rPr>
                <a:t>Android C#</a:t>
              </a:r>
            </a:p>
          </p:txBody>
        </p:sp>
      </p:grpSp>
      <p:grpSp>
        <p:nvGrpSpPr>
          <p:cNvPr id="7" name="Group 6"/>
          <p:cNvGrpSpPr/>
          <p:nvPr/>
        </p:nvGrpSpPr>
        <p:grpSpPr>
          <a:xfrm>
            <a:off x="1373665" y="1839377"/>
            <a:ext cx="3795684" cy="627870"/>
            <a:chOff x="1371601" y="1838670"/>
            <a:chExt cx="3797300" cy="628137"/>
          </a:xfrm>
        </p:grpSpPr>
        <p:sp>
          <p:nvSpPr>
            <p:cNvPr id="47" name="Oval 46"/>
            <p:cNvSpPr/>
            <p:nvPr/>
          </p:nvSpPr>
          <p:spPr bwMode="auto">
            <a:xfrm>
              <a:off x="1371601" y="1841014"/>
              <a:ext cx="625793" cy="625793"/>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1" tIns="91401" rIns="34279" bIns="34279" rtlCol="0" anchor="b" anchorCtr="0"/>
            <a:lstStyle/>
            <a:p>
              <a:pPr algn="ctr" defTabSz="931869">
                <a:defRPr/>
              </a:pPr>
              <a:endParaRPr lang="en-US" sz="800" kern="0">
                <a:gradFill>
                  <a:gsLst>
                    <a:gs pos="0">
                      <a:srgbClr val="FFFFFF"/>
                    </a:gs>
                    <a:gs pos="100000">
                      <a:srgbClr val="FFFFFF"/>
                    </a:gs>
                  </a:gsLst>
                  <a:lin ang="5400000" scaled="0"/>
                </a:gradFill>
                <a:ea typeface="Segoe UI" pitchFamily="34" charset="0"/>
                <a:cs typeface="Segoe UI" pitchFamily="34" charset="0"/>
              </a:endParaRPr>
            </a:p>
          </p:txBody>
        </p:sp>
        <p:sp>
          <p:nvSpPr>
            <p:cNvPr id="50" name="Oval 49"/>
            <p:cNvSpPr/>
            <p:nvPr/>
          </p:nvSpPr>
          <p:spPr bwMode="auto">
            <a:xfrm>
              <a:off x="2991123" y="1838670"/>
              <a:ext cx="625793" cy="625793"/>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1" tIns="91401" rIns="34279" bIns="34279" rtlCol="0" anchor="b" anchorCtr="0"/>
            <a:lstStyle/>
            <a:p>
              <a:pPr algn="ctr" defTabSz="931869">
                <a:defRPr/>
              </a:pPr>
              <a:endParaRPr lang="en-US" sz="800" kern="0">
                <a:gradFill>
                  <a:gsLst>
                    <a:gs pos="0">
                      <a:srgbClr val="FFFFFF"/>
                    </a:gs>
                    <a:gs pos="100000">
                      <a:srgbClr val="FFFFFF"/>
                    </a:gs>
                  </a:gsLst>
                  <a:lin ang="5400000" scaled="0"/>
                </a:gradFill>
                <a:ea typeface="Segoe UI" pitchFamily="34" charset="0"/>
                <a:cs typeface="Segoe UI" pitchFamily="34" charset="0"/>
              </a:endParaRPr>
            </a:p>
          </p:txBody>
        </p:sp>
        <p:sp>
          <p:nvSpPr>
            <p:cNvPr id="53" name="Oval 52"/>
            <p:cNvSpPr/>
            <p:nvPr/>
          </p:nvSpPr>
          <p:spPr bwMode="auto">
            <a:xfrm>
              <a:off x="4543108" y="1838670"/>
              <a:ext cx="625793" cy="625793"/>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1" tIns="91401" rIns="34279" bIns="34279" rtlCol="0" anchor="b" anchorCtr="0"/>
            <a:lstStyle/>
            <a:p>
              <a:pPr algn="ctr" defTabSz="931869">
                <a:defRPr/>
              </a:pPr>
              <a:endParaRPr lang="en-US" sz="800" kern="0">
                <a:gradFill>
                  <a:gsLst>
                    <a:gs pos="0">
                      <a:srgbClr val="FFFFFF"/>
                    </a:gs>
                    <a:gs pos="100000">
                      <a:srgbClr val="FFFFFF"/>
                    </a:gs>
                  </a:gsLst>
                  <a:lin ang="5400000" scaled="0"/>
                </a:gradFill>
                <a:ea typeface="Segoe UI" pitchFamily="34" charset="0"/>
                <a:cs typeface="Segoe UI" pitchFamily="34" charset="0"/>
              </a:endParaRPr>
            </a:p>
          </p:txBody>
        </p:sp>
      </p:grpSp>
      <p:sp>
        <p:nvSpPr>
          <p:cNvPr id="67" name="TextBox 66"/>
          <p:cNvSpPr txBox="1"/>
          <p:nvPr/>
        </p:nvSpPr>
        <p:spPr>
          <a:xfrm>
            <a:off x="1031910" y="3588087"/>
            <a:ext cx="4581748" cy="703300"/>
          </a:xfrm>
          <a:prstGeom prst="rect">
            <a:avLst/>
          </a:prstGeom>
          <a:noFill/>
        </p:spPr>
        <p:txBody>
          <a:bodyPr wrap="square" lIns="182802" tIns="146241" rIns="182802" bIns="146241" rtlCol="0">
            <a:spAutoFit/>
          </a:bodyPr>
          <a:lstStyle/>
          <a:p>
            <a:pPr algn="ctr" defTabSz="931935" fontAlgn="base">
              <a:spcBef>
                <a:spcPct val="0"/>
              </a:spcBef>
              <a:spcAft>
                <a:spcPct val="0"/>
              </a:spcAft>
              <a:defRPr/>
            </a:pPr>
            <a:r>
              <a:rPr lang="en-US" sz="2600" kern="0">
                <a:solidFill>
                  <a:srgbClr val="FFFFFF"/>
                </a:solidFill>
                <a:latin typeface="Segoe UI Light"/>
              </a:rPr>
              <a:t>Shared C# Logic</a:t>
            </a:r>
          </a:p>
        </p:txBody>
      </p:sp>
      <p:pic>
        <p:nvPicPr>
          <p:cNvPr id="16" name="Picture 15"/>
          <p:cNvPicPr>
            <a:picLocks noChangeAspect="1"/>
          </p:cNvPicPr>
          <p:nvPr/>
        </p:nvPicPr>
        <p:blipFill>
          <a:blip r:embed="rId5"/>
          <a:stretch>
            <a:fillRect/>
          </a:stretch>
        </p:blipFill>
        <p:spPr>
          <a:xfrm>
            <a:off x="9872913" y="3281066"/>
            <a:ext cx="4522536" cy="3713239"/>
          </a:xfrm>
          <a:prstGeom prst="rect">
            <a:avLst/>
          </a:prstGeom>
        </p:spPr>
      </p:pic>
      <p:pic>
        <p:nvPicPr>
          <p:cNvPr id="65" name="Picture 64"/>
          <p:cNvPicPr>
            <a:picLocks noChangeAspect="1"/>
          </p:cNvPicPr>
          <p:nvPr/>
        </p:nvPicPr>
        <p:blipFill rotWithShape="1">
          <a:blip r:embed="rId5"/>
          <a:srcRect l="61656"/>
          <a:stretch/>
        </p:blipFill>
        <p:spPr>
          <a:xfrm>
            <a:off x="9461601" y="3185376"/>
            <a:ext cx="1734129" cy="3713239"/>
          </a:xfrm>
          <a:prstGeom prst="rect">
            <a:avLst/>
          </a:prstGeom>
        </p:spPr>
      </p:pic>
      <p:pic>
        <p:nvPicPr>
          <p:cNvPr id="4" name="Picture 3"/>
          <p:cNvPicPr>
            <a:picLocks noChangeAspect="1"/>
          </p:cNvPicPr>
          <p:nvPr/>
        </p:nvPicPr>
        <p:blipFill>
          <a:blip r:embed="rId6"/>
          <a:stretch>
            <a:fillRect/>
          </a:stretch>
        </p:blipFill>
        <p:spPr>
          <a:xfrm>
            <a:off x="6088090" y="3097872"/>
            <a:ext cx="3926012" cy="3877712"/>
          </a:xfrm>
          <a:prstGeom prst="rect">
            <a:avLst/>
          </a:prstGeom>
        </p:spPr>
      </p:pic>
      <p:pic>
        <p:nvPicPr>
          <p:cNvPr id="33" name="Picture 2" descr="http://www.freeiconspng.com/uploads/ios-7-logo-png-14.png"/>
          <p:cNvPicPr>
            <a:picLocks noChangeAspect="1" noChangeArrowheads="1"/>
          </p:cNvPicPr>
          <p:nvPr/>
        </p:nvPicPr>
        <p:blipFill>
          <a:blip r:embed="rId7">
            <a:lum bright="70000" contrast="-70000"/>
            <a:extLst>
              <a:ext uri="{28A0092B-C50C-407E-A947-70E740481C1C}">
                <a14:useLocalDpi xmlns:a14="http://schemas.microsoft.com/office/drawing/2010/main" val="0"/>
              </a:ext>
            </a:extLst>
          </a:blip>
          <a:srcRect/>
          <a:stretch>
            <a:fillRect/>
          </a:stretch>
        </p:blipFill>
        <p:spPr bwMode="auto">
          <a:xfrm>
            <a:off x="1502137" y="2031057"/>
            <a:ext cx="365191" cy="229881"/>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3"/>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3157066" y="1976531"/>
            <a:ext cx="299781" cy="360582"/>
          </a:xfrm>
          <a:prstGeom prst="rect">
            <a:avLst/>
          </a:prstGeom>
        </p:spPr>
      </p:pic>
      <p:pic>
        <p:nvPicPr>
          <p:cNvPr id="35" name="Picture 34"/>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4704171" y="2001358"/>
            <a:ext cx="301452" cy="301364"/>
          </a:xfrm>
          <a:prstGeom prst="rect">
            <a:avLst/>
          </a:prstGeom>
        </p:spPr>
      </p:pic>
    </p:spTree>
    <p:extLst>
      <p:ext uri="{BB962C8B-B14F-4D97-AF65-F5344CB8AC3E}">
        <p14:creationId xmlns:p14="http://schemas.microsoft.com/office/powerpoint/2010/main" val="1863708627"/>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err="1"/>
              <a:t>Xamarin.Forms</a:t>
            </a:r>
            <a:r>
              <a:rPr lang="en-US"/>
              <a:t> approach</a:t>
            </a:r>
          </a:p>
        </p:txBody>
      </p:sp>
      <p:sp>
        <p:nvSpPr>
          <p:cNvPr id="4" name="Text Placeholder 3"/>
          <p:cNvSpPr>
            <a:spLocks noGrp="1"/>
          </p:cNvSpPr>
          <p:nvPr>
            <p:ph type="body" sz="quarter" idx="11"/>
          </p:nvPr>
        </p:nvSpPr>
        <p:spPr>
          <a:xfrm>
            <a:off x="1206193" y="5249699"/>
            <a:ext cx="4582750" cy="1161443"/>
          </a:xfrm>
        </p:spPr>
        <p:txBody>
          <a:bodyPr/>
          <a:lstStyle/>
          <a:p>
            <a:pPr algn="ctr">
              <a:lnSpc>
                <a:spcPct val="100000"/>
              </a:lnSpc>
            </a:pPr>
            <a:r>
              <a:rPr lang="en-US" sz="2600">
                <a:solidFill>
                  <a:schemeClr val="tx1"/>
                </a:solidFill>
                <a:latin typeface="+mn-lt"/>
              </a:rPr>
              <a:t>Shared User Interface</a:t>
            </a:r>
          </a:p>
          <a:p>
            <a:pPr algn="ctr">
              <a:lnSpc>
                <a:spcPct val="100000"/>
              </a:lnSpc>
            </a:pPr>
            <a:r>
              <a:rPr lang="en-US" sz="2600">
                <a:solidFill>
                  <a:schemeClr val="tx1"/>
                </a:solidFill>
                <a:latin typeface="+mn-lt"/>
              </a:rPr>
              <a:t>Shared App Logic</a:t>
            </a:r>
            <a:endParaRPr lang="en-US" sz="2600">
              <a:solidFill>
                <a:schemeClr val="tx1"/>
              </a:solidFill>
            </a:endParaRPr>
          </a:p>
        </p:txBody>
      </p:sp>
      <p:grpSp>
        <p:nvGrpSpPr>
          <p:cNvPr id="8" name="Group 7"/>
          <p:cNvGrpSpPr/>
          <p:nvPr/>
        </p:nvGrpSpPr>
        <p:grpSpPr>
          <a:xfrm>
            <a:off x="1197468" y="1818829"/>
            <a:ext cx="4591477" cy="3265342"/>
            <a:chOff x="6671469" y="1838670"/>
            <a:chExt cx="4593431" cy="3266731"/>
          </a:xfrm>
        </p:grpSpPr>
        <p:sp>
          <p:nvSpPr>
            <p:cNvPr id="35" name="Rectangle 34"/>
            <p:cNvSpPr/>
            <p:nvPr/>
          </p:nvSpPr>
          <p:spPr bwMode="auto">
            <a:xfrm>
              <a:off x="6671469" y="2585525"/>
              <a:ext cx="1518168" cy="68775"/>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1" tIns="91401" rIns="34279" bIns="34279" rtlCol="0" anchor="b" anchorCtr="0"/>
            <a:lstStyle/>
            <a:p>
              <a:pPr algn="ctr" defTabSz="931869">
                <a:defRPr/>
              </a:pPr>
              <a:r>
                <a:rPr lang="en-US" sz="800" kern="0">
                  <a:gradFill>
                    <a:gsLst>
                      <a:gs pos="0">
                        <a:srgbClr val="FFFFFF"/>
                      </a:gs>
                      <a:gs pos="100000">
                        <a:srgbClr val="FFFFFF"/>
                      </a:gs>
                    </a:gsLst>
                    <a:lin ang="5400000" scaled="0"/>
                  </a:gradFill>
                  <a:ea typeface="Segoe UI" pitchFamily="34" charset="0"/>
                  <a:cs typeface="Segoe UI" pitchFamily="34" charset="0"/>
                </a:rPr>
                <a:t> </a:t>
              </a:r>
            </a:p>
          </p:txBody>
        </p:sp>
        <p:sp>
          <p:nvSpPr>
            <p:cNvPr id="36" name="Rectangle 35"/>
            <p:cNvSpPr/>
            <p:nvPr/>
          </p:nvSpPr>
          <p:spPr bwMode="auto">
            <a:xfrm>
              <a:off x="6671469" y="3378200"/>
              <a:ext cx="4593431" cy="1727201"/>
            </a:xfrm>
            <a:prstGeom prst="rect">
              <a:avLst/>
            </a:prstGeom>
            <a:solidFill>
              <a:schemeClr val="accent2">
                <a:lumMod val="50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1" tIns="91401" rIns="34279" bIns="34279" rtlCol="0" anchor="b" anchorCtr="0"/>
            <a:lstStyle/>
            <a:p>
              <a:pPr algn="ctr" defTabSz="931869">
                <a:defRPr/>
              </a:pPr>
              <a:r>
                <a:rPr lang="en-US" sz="800" kern="0">
                  <a:gradFill>
                    <a:gsLst>
                      <a:gs pos="0">
                        <a:srgbClr val="FFFFFF"/>
                      </a:gs>
                      <a:gs pos="100000">
                        <a:srgbClr val="FFFFFF"/>
                      </a:gs>
                    </a:gsLst>
                    <a:lin ang="5400000" scaled="0"/>
                  </a:gradFill>
                  <a:ea typeface="Segoe UI" pitchFamily="34" charset="0"/>
                  <a:cs typeface="Segoe UI" pitchFamily="34" charset="0"/>
                </a:rPr>
                <a:t> </a:t>
              </a:r>
            </a:p>
          </p:txBody>
        </p:sp>
        <p:sp>
          <p:nvSpPr>
            <p:cNvPr id="38" name="Rectangle 37"/>
            <p:cNvSpPr/>
            <p:nvPr/>
          </p:nvSpPr>
          <p:spPr bwMode="auto">
            <a:xfrm>
              <a:off x="8209101" y="2585525"/>
              <a:ext cx="1518168" cy="68775"/>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1" tIns="91401" rIns="34279" bIns="34279" rtlCol="0" anchor="b" anchorCtr="0"/>
            <a:lstStyle/>
            <a:p>
              <a:pPr algn="ctr" defTabSz="931869">
                <a:defRPr/>
              </a:pPr>
              <a:r>
                <a:rPr lang="en-US" sz="800" kern="0">
                  <a:gradFill>
                    <a:gsLst>
                      <a:gs pos="0">
                        <a:srgbClr val="FFFFFF"/>
                      </a:gs>
                      <a:gs pos="100000">
                        <a:srgbClr val="FFFFFF"/>
                      </a:gs>
                    </a:gsLst>
                    <a:lin ang="5400000" scaled="0"/>
                  </a:gradFill>
                  <a:ea typeface="Segoe UI" pitchFamily="34" charset="0"/>
                  <a:cs typeface="Segoe UI" pitchFamily="34" charset="0"/>
                </a:rPr>
                <a:t> </a:t>
              </a:r>
            </a:p>
          </p:txBody>
        </p:sp>
        <p:sp>
          <p:nvSpPr>
            <p:cNvPr id="39" name="Rectangle 38"/>
            <p:cNvSpPr/>
            <p:nvPr/>
          </p:nvSpPr>
          <p:spPr bwMode="auto">
            <a:xfrm>
              <a:off x="9746732" y="2585525"/>
              <a:ext cx="1518168" cy="68775"/>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1" tIns="91401" rIns="34279" bIns="34279" rtlCol="0" anchor="b" anchorCtr="0"/>
            <a:lstStyle/>
            <a:p>
              <a:pPr algn="ctr" defTabSz="931869">
                <a:defRPr/>
              </a:pPr>
              <a:r>
                <a:rPr lang="en-US" sz="800" kern="0">
                  <a:solidFill>
                    <a:srgbClr val="00BBF1"/>
                  </a:solidFill>
                  <a:ea typeface="Segoe UI" pitchFamily="34" charset="0"/>
                  <a:cs typeface="Segoe UI" pitchFamily="34" charset="0"/>
                </a:rPr>
                <a:t> </a:t>
              </a:r>
            </a:p>
          </p:txBody>
        </p:sp>
        <p:sp>
          <p:nvSpPr>
            <p:cNvPr id="42" name="TextBox 41"/>
            <p:cNvSpPr txBox="1"/>
            <p:nvPr/>
          </p:nvSpPr>
          <p:spPr>
            <a:xfrm>
              <a:off x="6681202" y="3791323"/>
              <a:ext cx="4583698" cy="703598"/>
            </a:xfrm>
            <a:prstGeom prst="rect">
              <a:avLst/>
            </a:prstGeom>
            <a:noFill/>
          </p:spPr>
          <p:txBody>
            <a:bodyPr wrap="square" lIns="182802" tIns="146241" rIns="182802" bIns="146241" rtlCol="0">
              <a:spAutoFit/>
            </a:bodyPr>
            <a:lstStyle/>
            <a:p>
              <a:pPr algn="ctr" defTabSz="931935" fontAlgn="base">
                <a:spcBef>
                  <a:spcPct val="0"/>
                </a:spcBef>
                <a:spcAft>
                  <a:spcPct val="0"/>
                </a:spcAft>
                <a:defRPr/>
              </a:pPr>
              <a:r>
                <a:rPr lang="en-US" sz="2600" kern="0">
                  <a:solidFill>
                    <a:srgbClr val="FFFFFF"/>
                  </a:solidFill>
                  <a:latin typeface="Segoe UI Light"/>
                </a:rPr>
                <a:t>Shared C# Logic</a:t>
              </a:r>
            </a:p>
          </p:txBody>
        </p:sp>
        <p:sp>
          <p:nvSpPr>
            <p:cNvPr id="43" name="Rectangle 42"/>
            <p:cNvSpPr/>
            <p:nvPr/>
          </p:nvSpPr>
          <p:spPr bwMode="auto">
            <a:xfrm>
              <a:off x="6671469" y="2667001"/>
              <a:ext cx="4593431" cy="698499"/>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1" tIns="91401" rIns="34279" bIns="34279" rtlCol="0" anchor="b" anchorCtr="0"/>
            <a:lstStyle/>
            <a:p>
              <a:pPr algn="ctr" defTabSz="931869">
                <a:defRPr/>
              </a:pPr>
              <a:r>
                <a:rPr lang="en-US" sz="800" kern="0">
                  <a:gradFill>
                    <a:gsLst>
                      <a:gs pos="0">
                        <a:srgbClr val="FFFFFF"/>
                      </a:gs>
                      <a:gs pos="100000">
                        <a:srgbClr val="FFFFFF"/>
                      </a:gs>
                    </a:gsLst>
                    <a:lin ang="5400000" scaled="0"/>
                  </a:gradFill>
                  <a:ea typeface="Segoe UI" pitchFamily="34" charset="0"/>
                  <a:cs typeface="Segoe UI" pitchFamily="34" charset="0"/>
                </a:rPr>
                <a:t> </a:t>
              </a:r>
            </a:p>
          </p:txBody>
        </p:sp>
        <p:grpSp>
          <p:nvGrpSpPr>
            <p:cNvPr id="55" name="Group 54"/>
            <p:cNvGrpSpPr/>
            <p:nvPr/>
          </p:nvGrpSpPr>
          <p:grpSpPr>
            <a:xfrm>
              <a:off x="7073901" y="1838670"/>
              <a:ext cx="3797300" cy="628137"/>
              <a:chOff x="1371601" y="1838670"/>
              <a:chExt cx="3797300" cy="628137"/>
            </a:xfrm>
          </p:grpSpPr>
          <p:sp>
            <p:nvSpPr>
              <p:cNvPr id="63" name="Oval 62"/>
              <p:cNvSpPr/>
              <p:nvPr/>
            </p:nvSpPr>
            <p:spPr bwMode="auto">
              <a:xfrm>
                <a:off x="1371601" y="1841014"/>
                <a:ext cx="625793" cy="625793"/>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1" tIns="91401" rIns="34279" bIns="34279" rtlCol="0" anchor="b" anchorCtr="0"/>
              <a:lstStyle/>
              <a:p>
                <a:pPr algn="ctr" defTabSz="931869">
                  <a:defRPr/>
                </a:pPr>
                <a:endParaRPr lang="en-US" sz="800" kern="0">
                  <a:gradFill>
                    <a:gsLst>
                      <a:gs pos="0">
                        <a:srgbClr val="FFFFFF"/>
                      </a:gs>
                      <a:gs pos="100000">
                        <a:srgbClr val="FFFFFF"/>
                      </a:gs>
                    </a:gsLst>
                    <a:lin ang="5400000" scaled="0"/>
                  </a:gradFill>
                  <a:ea typeface="Segoe UI" pitchFamily="34" charset="0"/>
                  <a:cs typeface="Segoe UI" pitchFamily="34" charset="0"/>
                </a:endParaRPr>
              </a:p>
            </p:txBody>
          </p:sp>
          <p:sp>
            <p:nvSpPr>
              <p:cNvPr id="61" name="Oval 60"/>
              <p:cNvSpPr/>
              <p:nvPr/>
            </p:nvSpPr>
            <p:spPr bwMode="auto">
              <a:xfrm>
                <a:off x="2991123" y="1838670"/>
                <a:ext cx="625793" cy="625793"/>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1" tIns="91401" rIns="34279" bIns="34279" rtlCol="0" anchor="b" anchorCtr="0"/>
              <a:lstStyle/>
              <a:p>
                <a:pPr algn="ctr" defTabSz="931869">
                  <a:defRPr/>
                </a:pPr>
                <a:endParaRPr lang="en-US" sz="800" kern="0">
                  <a:gradFill>
                    <a:gsLst>
                      <a:gs pos="0">
                        <a:srgbClr val="FFFFFF"/>
                      </a:gs>
                      <a:gs pos="100000">
                        <a:srgbClr val="FFFFFF"/>
                      </a:gs>
                    </a:gsLst>
                    <a:lin ang="5400000" scaled="0"/>
                  </a:gradFill>
                  <a:ea typeface="Segoe UI" pitchFamily="34" charset="0"/>
                  <a:cs typeface="Segoe UI" pitchFamily="34" charset="0"/>
                </a:endParaRPr>
              </a:p>
            </p:txBody>
          </p:sp>
          <p:sp>
            <p:nvSpPr>
              <p:cNvPr id="59" name="Oval 58"/>
              <p:cNvSpPr/>
              <p:nvPr/>
            </p:nvSpPr>
            <p:spPr bwMode="auto">
              <a:xfrm>
                <a:off x="4543108" y="1838670"/>
                <a:ext cx="625793" cy="625793"/>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1" tIns="91401" rIns="34279" bIns="34279" rtlCol="0" anchor="b" anchorCtr="0"/>
              <a:lstStyle/>
              <a:p>
                <a:pPr algn="ctr" defTabSz="931869">
                  <a:defRPr/>
                </a:pPr>
                <a:endParaRPr lang="en-US" sz="800" kern="0">
                  <a:gradFill>
                    <a:gsLst>
                      <a:gs pos="0">
                        <a:srgbClr val="FFFFFF"/>
                      </a:gs>
                      <a:gs pos="100000">
                        <a:srgbClr val="FFFFFF"/>
                      </a:gs>
                    </a:gsLst>
                    <a:lin ang="5400000" scaled="0"/>
                  </a:gradFill>
                  <a:ea typeface="Segoe UI" pitchFamily="34" charset="0"/>
                  <a:cs typeface="Segoe UI" pitchFamily="34" charset="0"/>
                </a:endParaRPr>
              </a:p>
            </p:txBody>
          </p:sp>
        </p:grpSp>
        <p:sp>
          <p:nvSpPr>
            <p:cNvPr id="66" name="TextBox 65"/>
            <p:cNvSpPr txBox="1"/>
            <p:nvPr/>
          </p:nvSpPr>
          <p:spPr>
            <a:xfrm>
              <a:off x="6681202" y="2597523"/>
              <a:ext cx="4583698" cy="797652"/>
            </a:xfrm>
            <a:prstGeom prst="rect">
              <a:avLst/>
            </a:prstGeom>
            <a:noFill/>
          </p:spPr>
          <p:txBody>
            <a:bodyPr wrap="square" lIns="182802" tIns="146241" rIns="182802" bIns="146241" rtlCol="0">
              <a:spAutoFit/>
            </a:bodyPr>
            <a:lstStyle/>
            <a:p>
              <a:pPr algn="ctr" defTabSz="931935" fontAlgn="base">
                <a:spcBef>
                  <a:spcPct val="0"/>
                </a:spcBef>
                <a:spcAft>
                  <a:spcPct val="0"/>
                </a:spcAft>
                <a:defRPr/>
              </a:pPr>
              <a:r>
                <a:rPr lang="en-US" sz="3197" kern="0">
                  <a:solidFill>
                    <a:srgbClr val="FFFFFF"/>
                  </a:solidFill>
                </a:rPr>
                <a:t>Shared UI Code</a:t>
              </a:r>
            </a:p>
          </p:txBody>
        </p:sp>
      </p:grpSp>
      <p:pic>
        <p:nvPicPr>
          <p:cNvPr id="3" name="Picture 2"/>
          <p:cNvPicPr>
            <a:picLocks noChangeAspect="1"/>
          </p:cNvPicPr>
          <p:nvPr/>
        </p:nvPicPr>
        <p:blipFill>
          <a:blip r:embed="rId2"/>
          <a:stretch>
            <a:fillRect/>
          </a:stretch>
        </p:blipFill>
        <p:spPr>
          <a:xfrm>
            <a:off x="7925011" y="221127"/>
            <a:ext cx="4735002" cy="4527326"/>
          </a:xfrm>
          <a:prstGeom prst="rect">
            <a:avLst/>
          </a:prstGeom>
        </p:spPr>
      </p:pic>
      <p:pic>
        <p:nvPicPr>
          <p:cNvPr id="6" name="Picture 5"/>
          <p:cNvPicPr>
            <a:picLocks noChangeAspect="1"/>
          </p:cNvPicPr>
          <p:nvPr/>
        </p:nvPicPr>
        <p:blipFill>
          <a:blip r:embed="rId3"/>
          <a:stretch>
            <a:fillRect/>
          </a:stretch>
        </p:blipFill>
        <p:spPr>
          <a:xfrm>
            <a:off x="5942319" y="1188442"/>
            <a:ext cx="2777011" cy="2820935"/>
          </a:xfrm>
          <a:prstGeom prst="rect">
            <a:avLst/>
          </a:prstGeom>
        </p:spPr>
      </p:pic>
      <p:pic>
        <p:nvPicPr>
          <p:cNvPr id="33" name="Picture 32"/>
          <p:cNvPicPr>
            <a:picLocks noChangeAspect="1"/>
          </p:cNvPicPr>
          <p:nvPr/>
        </p:nvPicPr>
        <p:blipFill>
          <a:blip r:embed="rId4"/>
          <a:stretch>
            <a:fillRect/>
          </a:stretch>
        </p:blipFill>
        <p:spPr>
          <a:xfrm>
            <a:off x="5776704" y="3374672"/>
            <a:ext cx="6978767" cy="2916409"/>
          </a:xfrm>
          <a:prstGeom prst="rect">
            <a:avLst/>
          </a:prstGeom>
        </p:spPr>
      </p:pic>
      <p:pic>
        <p:nvPicPr>
          <p:cNvPr id="25" name="Picture 2" descr="http://www.freeiconspng.com/uploads/ios-7-logo-png-14.png"/>
          <p:cNvPicPr>
            <a:picLocks noChangeAspect="1" noChangeArrowheads="1"/>
          </p:cNvPicPr>
          <p:nvPr/>
        </p:nvPicPr>
        <p:blipFill>
          <a:blip r:embed="rId5">
            <a:lum bright="70000" contrast="-70000"/>
            <a:extLst>
              <a:ext uri="{28A0092B-C50C-407E-A947-70E740481C1C}">
                <a14:useLocalDpi xmlns:a14="http://schemas.microsoft.com/office/drawing/2010/main" val="0"/>
              </a:ext>
            </a:extLst>
          </a:blip>
          <a:srcRect/>
          <a:stretch>
            <a:fillRect/>
          </a:stretch>
        </p:blipFill>
        <p:spPr bwMode="auto">
          <a:xfrm>
            <a:off x="1743111" y="2022554"/>
            <a:ext cx="365191" cy="229881"/>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3348402" y="1924492"/>
            <a:ext cx="368205" cy="442885"/>
          </a:xfrm>
          <a:prstGeom prst="rect">
            <a:avLst/>
          </a:prstGeom>
        </p:spPr>
      </p:pic>
      <p:pic>
        <p:nvPicPr>
          <p:cNvPr id="26" name="Picture 25"/>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4895317" y="1956078"/>
            <a:ext cx="370257" cy="370148"/>
          </a:xfrm>
          <a:prstGeom prst="rect">
            <a:avLst/>
          </a:prstGeom>
        </p:spPr>
      </p:pic>
    </p:spTree>
    <p:extLst>
      <p:ext uri="{BB962C8B-B14F-4D97-AF65-F5344CB8AC3E}">
        <p14:creationId xmlns:p14="http://schemas.microsoft.com/office/powerpoint/2010/main" val="154418847"/>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69355" y="237000"/>
            <a:ext cx="3239815" cy="3196079"/>
          </a:xfrm>
          <a:prstGeom prst="rect">
            <a:avLst/>
          </a:prstGeom>
        </p:spPr>
      </p:pic>
      <p:grpSp>
        <p:nvGrpSpPr>
          <p:cNvPr id="8" name="Group 7"/>
          <p:cNvGrpSpPr/>
          <p:nvPr/>
        </p:nvGrpSpPr>
        <p:grpSpPr>
          <a:xfrm>
            <a:off x="2371725" y="3634254"/>
            <a:ext cx="2625270" cy="3219208"/>
            <a:chOff x="3087756" y="3521764"/>
            <a:chExt cx="2574393" cy="3156821"/>
          </a:xfrm>
        </p:grpSpPr>
        <p:pic>
          <p:nvPicPr>
            <p:cNvPr id="6" name="Picture 5"/>
            <p:cNvPicPr>
              <a:picLocks noChangeAspect="1"/>
            </p:cNvPicPr>
            <p:nvPr/>
          </p:nvPicPr>
          <p:blipFill>
            <a:blip r:embed="rId4"/>
            <a:stretch>
              <a:fillRect/>
            </a:stretch>
          </p:blipFill>
          <p:spPr>
            <a:xfrm>
              <a:off x="3087756" y="3521764"/>
              <a:ext cx="2562087" cy="2562087"/>
            </a:xfrm>
            <a:prstGeom prst="rect">
              <a:avLst/>
            </a:prstGeom>
          </p:spPr>
        </p:pic>
        <p:sp>
          <p:nvSpPr>
            <p:cNvPr id="7" name="TextBox 6"/>
            <p:cNvSpPr txBox="1"/>
            <p:nvPr/>
          </p:nvSpPr>
          <p:spPr>
            <a:xfrm>
              <a:off x="3289048" y="6083851"/>
              <a:ext cx="2373101" cy="594734"/>
            </a:xfrm>
            <a:prstGeom prst="rect">
              <a:avLst/>
            </a:prstGeom>
            <a:noFill/>
          </p:spPr>
          <p:txBody>
            <a:bodyPr wrap="none" rtlCol="0">
              <a:spAutoFit/>
            </a:bodyPr>
            <a:lstStyle/>
            <a:p>
              <a:pPr defTabSz="466254">
                <a:defRPr/>
              </a:pPr>
              <a:r>
                <a:rPr lang="en-US" sz="3264" kern="0" dirty="0" err="1">
                  <a:solidFill>
                    <a:sysClr val="windowText" lastClr="000000"/>
                  </a:solidFill>
                </a:rPr>
                <a:t>CocosSharp</a:t>
              </a:r>
              <a:endParaRPr lang="en-US" sz="3264" kern="0" dirty="0">
                <a:solidFill>
                  <a:sysClr val="windowText" lastClr="000000"/>
                </a:solidFill>
              </a:endParaRPr>
            </a:p>
          </p:txBody>
        </p:sp>
      </p:grpSp>
      <p:grpSp>
        <p:nvGrpSpPr>
          <p:cNvPr id="15" name="Group 14"/>
          <p:cNvGrpSpPr/>
          <p:nvPr/>
        </p:nvGrpSpPr>
        <p:grpSpPr>
          <a:xfrm>
            <a:off x="4661131" y="166052"/>
            <a:ext cx="2670694" cy="3277182"/>
            <a:chOff x="4920973" y="0"/>
            <a:chExt cx="2618937" cy="3213671"/>
          </a:xfrm>
        </p:grpSpPr>
        <p:pic>
          <p:nvPicPr>
            <p:cNvPr id="13" name="Picture 12"/>
            <p:cNvPicPr>
              <a:picLocks noChangeAspect="1"/>
            </p:cNvPicPr>
            <p:nvPr/>
          </p:nvPicPr>
          <p:blipFill>
            <a:blip r:embed="rId5"/>
            <a:stretch>
              <a:fillRect/>
            </a:stretch>
          </p:blipFill>
          <p:spPr>
            <a:xfrm>
              <a:off x="4920973" y="0"/>
              <a:ext cx="2618937" cy="2618937"/>
            </a:xfrm>
            <a:prstGeom prst="rect">
              <a:avLst/>
            </a:prstGeom>
          </p:spPr>
        </p:pic>
        <p:sp>
          <p:nvSpPr>
            <p:cNvPr id="14" name="Rectangle 13"/>
            <p:cNvSpPr/>
            <p:nvPr/>
          </p:nvSpPr>
          <p:spPr>
            <a:xfrm>
              <a:off x="5238023" y="2618937"/>
              <a:ext cx="2166286" cy="594734"/>
            </a:xfrm>
            <a:prstGeom prst="rect">
              <a:avLst/>
            </a:prstGeom>
          </p:spPr>
          <p:txBody>
            <a:bodyPr wrap="none">
              <a:spAutoFit/>
            </a:bodyPr>
            <a:lstStyle/>
            <a:p>
              <a:pPr defTabSz="466254">
                <a:defRPr/>
              </a:pPr>
              <a:r>
                <a:rPr lang="en-US" sz="3264" kern="0" dirty="0" err="1">
                  <a:solidFill>
                    <a:sysClr val="windowText" lastClr="000000"/>
                  </a:solidFill>
                </a:rPr>
                <a:t>UrhoSharp</a:t>
              </a:r>
              <a:endParaRPr lang="en-US" sz="3264" kern="0" dirty="0">
                <a:solidFill>
                  <a:sysClr val="windowText" lastClr="000000"/>
                </a:solidFill>
              </a:endParaRPr>
            </a:p>
          </p:txBody>
        </p:sp>
      </p:grpSp>
      <p:pic>
        <p:nvPicPr>
          <p:cNvPr id="16" name="Picture 15"/>
          <p:cNvPicPr>
            <a:picLocks noChangeAspect="1"/>
          </p:cNvPicPr>
          <p:nvPr/>
        </p:nvPicPr>
        <p:blipFill>
          <a:blip r:embed="rId6"/>
          <a:stretch>
            <a:fillRect/>
          </a:stretch>
        </p:blipFill>
        <p:spPr>
          <a:xfrm>
            <a:off x="8183784" y="236999"/>
            <a:ext cx="3431079" cy="3431079"/>
          </a:xfrm>
          <a:prstGeom prst="rect">
            <a:avLst/>
          </a:prstGeom>
        </p:spPr>
      </p:pic>
      <p:pic>
        <p:nvPicPr>
          <p:cNvPr id="17" name="Picture 16"/>
          <p:cNvPicPr>
            <a:picLocks noChangeAspect="1"/>
          </p:cNvPicPr>
          <p:nvPr/>
        </p:nvPicPr>
        <p:blipFill>
          <a:blip r:embed="rId7"/>
          <a:stretch>
            <a:fillRect/>
          </a:stretch>
        </p:blipFill>
        <p:spPr>
          <a:xfrm>
            <a:off x="5996477" y="3989700"/>
            <a:ext cx="4935535" cy="1901826"/>
          </a:xfrm>
          <a:prstGeom prst="rect">
            <a:avLst/>
          </a:prstGeom>
        </p:spPr>
      </p:pic>
    </p:spTree>
    <p:extLst>
      <p:ext uri="{BB962C8B-B14F-4D97-AF65-F5344CB8AC3E}">
        <p14:creationId xmlns:p14="http://schemas.microsoft.com/office/powerpoint/2010/main" val="1249831192"/>
      </p:ext>
    </p:extLst>
  </p:cSld>
  <p:clrMapOvr>
    <a:masterClrMapping/>
  </p:clrMapOvr>
  <p:timing>
    <p:tnLst>
      <p:par>
        <p:cTn id="1" dur="indefinite" restart="never" nodeType="tmRoot"/>
      </p:par>
    </p:tnLst>
  </p:timing>
</p:sld>
</file>

<file path=ppt/theme/theme1.xml><?xml version="1.0" encoding="utf-8"?>
<a:theme xmlns:a="http://schemas.openxmlformats.org/drawingml/2006/main" name="WHITE TEMPLATE">
  <a:themeElements>
    <a:clrScheme name="DevDays">
      <a:dk1>
        <a:srgbClr val="505050"/>
      </a:dk1>
      <a:lt1>
        <a:srgbClr val="FFFFFF"/>
      </a:lt1>
      <a:dk2>
        <a:srgbClr val="0078D7"/>
      </a:dk2>
      <a:lt2>
        <a:srgbClr val="00BCF2"/>
      </a:lt2>
      <a:accent1>
        <a:srgbClr val="0177D6"/>
      </a:accent1>
      <a:accent2>
        <a:srgbClr val="01188E"/>
      </a:accent2>
      <a:accent3>
        <a:srgbClr val="5B2C90"/>
      </a:accent3>
      <a:accent4>
        <a:srgbClr val="5C105C"/>
      </a:accent4>
      <a:accent5>
        <a:srgbClr val="B3269D"/>
      </a:accent5>
      <a:accent6>
        <a:srgbClr val="31135A"/>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BLUE_2015_1.potx" id="{CA9BE438-1B0F-41E9-BD34-9780A77D52B5}" vid="{6EB7C265-9C81-4626-BD14-B5A4426B07B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A2B0BB5962AB3C45A9A1CE1EC4C4F647" ma:contentTypeVersion="3" ma:contentTypeDescription="Create a new document." ma:contentTypeScope="" ma:versionID="f0876370c90de824ab54c09b0bd2a056">
  <xsd:schema xmlns:xsd="http://www.w3.org/2001/XMLSchema" xmlns:xs="http://www.w3.org/2001/XMLSchema" xmlns:p="http://schemas.microsoft.com/office/2006/metadata/properties" xmlns:ns3="630a2e83-186a-4a0f-ab27-bee8a8096abc" targetNamespace="http://schemas.microsoft.com/office/2006/metadata/properties" ma:root="true" ma:fieldsID="a2a3b5ed8b4accd7c8a398d0cb075271" ns3:_="">
    <xsd:import namespace="630a2e83-186a-4a0f-ab27-bee8a8096abc"/>
    <xsd:element name="properties">
      <xsd:complexType>
        <xsd:sequence>
          <xsd:element name="documentManagement">
            <xsd:complexType>
              <xsd:all>
                <xsd:element ref="ns3:SharedWithUsers" minOccurs="0"/>
                <xsd:element ref="ns3:SharedWithDetails" minOccurs="0"/>
                <xsd:element ref="ns3: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30a2e83-186a-4a0f-ab27-bee8a8096abc"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990F116-B58F-4255-B05B-DA3808E0E5C6}">
  <ds:schemaRefs>
    <ds:schemaRef ds:uri="http://purl.org/dc/terms/"/>
    <ds:schemaRef ds:uri="http://purl.org/dc/elements/1.1/"/>
    <ds:schemaRef ds:uri="http://schemas.openxmlformats.org/package/2006/metadata/core-properties"/>
    <ds:schemaRef ds:uri="http://schemas.microsoft.com/office/2006/documentManagement/types"/>
    <ds:schemaRef ds:uri="http://purl.org/dc/dcmitype/"/>
    <ds:schemaRef ds:uri="630a2e83-186a-4a0f-ab27-bee8a8096abc"/>
    <ds:schemaRef ds:uri="http://schemas.microsoft.com/office/infopath/2007/PartnerControls"/>
    <ds:schemaRef ds:uri="http://schemas.microsoft.com/office/2006/metadata/properties"/>
    <ds:schemaRef ds:uri="http://www.w3.org/XML/1998/namespace"/>
  </ds:schemaRefs>
</ds:datastoreItem>
</file>

<file path=customXml/itemProps2.xml><?xml version="1.0" encoding="utf-8"?>
<ds:datastoreItem xmlns:ds="http://schemas.openxmlformats.org/officeDocument/2006/customXml" ds:itemID="{56C01790-DA4D-4818-AE1B-3BB08778927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30a2e83-186a-4a0f-ab27-bee8a8096ab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Brand_template_16-9_Business_BLUE_2016_1</Template>
  <TotalTime>183</TotalTime>
  <Words>1120</Words>
  <Application>Microsoft Macintosh PowerPoint</Application>
  <PresentationFormat>Custom</PresentationFormat>
  <Paragraphs>241</Paragraphs>
  <Slides>32</Slides>
  <Notes>11</Notes>
  <HiddenSlides>0</HiddenSlides>
  <MMClips>1</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32</vt:i4>
      </vt:variant>
    </vt:vector>
  </HeadingPairs>
  <TitlesOfParts>
    <vt:vector size="42" baseType="lpstr">
      <vt:lpstr>Calibri</vt:lpstr>
      <vt:lpstr>Consolas</vt:lpstr>
      <vt:lpstr>Helvetica Light</vt:lpstr>
      <vt:lpstr>Segoe UI</vt:lpstr>
      <vt:lpstr>Segoe UI Light</vt:lpstr>
      <vt:lpstr>Segoe UI Semibold</vt:lpstr>
      <vt:lpstr>Segoe UI Semilight</vt:lpstr>
      <vt:lpstr>Wingdings</vt:lpstr>
      <vt:lpstr>Arial</vt:lpstr>
      <vt:lpstr>WHITE TEMPLATE</vt:lpstr>
      <vt:lpstr>Cross Platform Mobile Development With Xamarin</vt:lpstr>
      <vt:lpstr>PowerPoint Presentation</vt:lpstr>
      <vt:lpstr>Silo Approach</vt:lpstr>
      <vt:lpstr>Write Once, Run Anywhere</vt:lpstr>
      <vt:lpstr>Xamarin’s Unique Approach</vt:lpstr>
      <vt:lpstr>PowerPoint Presentation</vt:lpstr>
      <vt:lpstr>Traditional UI approach</vt:lpstr>
      <vt:lpstr>Xamarin.Forms approach</vt:lpstr>
      <vt:lpstr>PowerPoint Presentation</vt:lpstr>
      <vt:lpstr>Native Performance</vt:lpstr>
      <vt:lpstr>✓Always Up-to-Date</vt:lpstr>
      <vt:lpstr>Anything you can do in Objective-C, Swift, or Java can be done in C# with Xamarin.</vt:lpstr>
      <vt:lpstr>PowerPoint Presentation</vt:lpstr>
      <vt:lpstr>Development Experience</vt:lpstr>
      <vt:lpstr>Xamarin is included in  Visual Studio</vt:lpstr>
      <vt:lpstr>Open Source – open.xamarin.com</vt:lpstr>
      <vt:lpstr>Visual Studio Integration</vt:lpstr>
      <vt:lpstr>Xamarin for Visual Studio</vt:lpstr>
      <vt:lpstr>Xamarin Studio – Mac</vt:lpstr>
      <vt:lpstr>PowerPoint Presentation</vt:lpstr>
      <vt:lpstr>Visual Studio iOS Simulator Remoting</vt:lpstr>
      <vt:lpstr>PowerPoint Presentation</vt:lpstr>
      <vt:lpstr>PowerPoint Presentation</vt:lpstr>
      <vt:lpstr>Platform Specific Code</vt:lpstr>
      <vt:lpstr>PowerPoint Presentation</vt:lpstr>
      <vt:lpstr>Plugins for Xamarin</vt:lpstr>
      <vt:lpstr>PowerPoint Presentation</vt:lpstr>
      <vt:lpstr>Microsoft’s complete mobile DevOps solution</vt:lpstr>
      <vt:lpstr>PowerPoint Presentation</vt:lpstr>
      <vt:lpstr>PowerPoint Presentation</vt:lpstr>
      <vt:lpstr>PowerPoint Presentation</vt:lpstr>
      <vt:lpstr>PowerPoint Presentation</vt:lpstr>
    </vt:vector>
  </TitlesOfParts>
  <Manager/>
  <Company/>
  <LinksUpToDate>false</LinksUpToDate>
  <SharedDoc>false</SharedDoc>
  <HyperlinksChanged>false</HyperlinksChanged>
  <AppVersion>15.0031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&lt;Speech title here&gt;</dc:subject>
  <dc:creator>Chris Geymont</dc:creator>
  <cp:keywords/>
  <dc:description>Template: Maryfj_x000d_
Formatting:_x000d_
Audience Type:</dc:description>
  <cp:lastModifiedBy>Alejandro Ruiz</cp:lastModifiedBy>
  <cp:revision>15</cp:revision>
  <dcterms:created xsi:type="dcterms:W3CDTF">2017-02-22T22:03:09Z</dcterms:created>
  <dcterms:modified xsi:type="dcterms:W3CDTF">2017-03-14T20:59:58Z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0x010100A2B0BB5962AB3C45A9A1CE1EC4C4F647</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TaxKeyword">
    <vt:lpwstr/>
  </property>
  <property fmtid="{D5CDD505-2E9C-101B-9397-08002B2CF9AE}" pid="12" name="TaxCatchAll">
    <vt:lpwstr/>
  </property>
  <property fmtid="{D5CDD505-2E9C-101B-9397-08002B2CF9AE}" pid="13" name="TaxKeywordTaxHTField">
    <vt:lpwstr/>
  </property>
</Properties>
</file>